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true" autoCompressPictures="0" embedTrueTypeFonts="true">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notesMasterIdLst>
    <p:notesMasterId r:id="rId28"/>
  </p:notesMasterIdLst>
  <p:sldSz cx="12191695" cy="6858000"/>
  <p:notesSz cx="6858000" cy="12191695"/>
  <p:embeddedFontLst>
    <p:embeddedFont>
      <p:font typeface="Open Sans Bold"/>
      <p:regular r:id="rId201314"/>
    </p:embeddedFont>
    <p:embeddedFont>
      <p:font typeface="Open Sans"/>
      <p:regular r:id="rId201315"/>
    </p:embeddedFont>
    <p:embeddedFont>
      <p:font typeface="Open Sans SemiBold"/>
      <p:regular r:id="rId201316"/>
    </p:embeddedFont>
    <p:embeddedFont>
      <p:font typeface="Unbounded Bold"/>
      <p:regular r:id="rId20131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201314" Type="http://schemas.openxmlformats.org/officeDocument/2006/relationships/font" Target="fonts/201314.fntdata"/><Relationship Id="rId201315" Type="http://schemas.openxmlformats.org/officeDocument/2006/relationships/font" Target="fonts/201315.fntdata"/><Relationship Id="rId201316" Type="http://schemas.openxmlformats.org/officeDocument/2006/relationships/font" Target="fonts/201316.fntdata"/><Relationship Id="rId201317" Type="http://schemas.openxmlformats.org/officeDocument/2006/relationships/font" Target="fonts/20131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Open by asking who has seen a landscape change: a flooded street, a crack in a sidewalk, a cliff that fell. Tell students that this lesson gives them two rulers, one for size and one for time, so they can compare a beetle's footprint with the carving of a canyon and the planet-wide cooling after an asteroid hits. Preview the three investigations: a crystal that grows while they are not looking (Lab 1), a valley whose history they must reconstruct from evidence cards (Lab 2), and a walk around the school grounds to measure how fast their own campus is changing (Lab 3). Tell them the crystal lab starts next period and will run for a week, so they will be measuring something that changes too slowly to watch.</a:t>
            </a:r>
          </a:p>
          <a:p/>
          <a:p>
            <a:r>
              <a:t>CONNECTS TO: Overview of Lab 1, Lab 2 and Lab 3; W1 opens with the next slide.</a:t>
            </a:r>
          </a:p>
          <a:p/>
          <a:p>
            <a:r>
              <a:t>PACING: about 2 min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Describe the scene slowly. Yosemite's granite walls shed slabs because water gets into cracks behind the surface, freezes, expands and pries, year after year, until a sheet is held on by almost nothing. Then one warm afternoon, or one cold night, or nothing you could point to, it lets go. The park documents dozens of rockfalls in a typical year. The valley itself is a different story: ice filled it during several ice ages, scraped the floor and walls for thousands of years at a time, and left when the last glacier melted back about fifteen thousand years ago. Have students write a notice, a wonder and a prediction on W1 before anyone talks. Then collect predictions on the board under two headings, bigger and faster, and leave them up for the whole lesson. Do not resolve the question today; slide 16 and the misconception slide come back to it.</a:t>
            </a:r>
          </a:p>
          <a:p/>
          <a:p>
            <a:r>
              <a:t>EXPECTED RESPONSES: Notice: the slab fell fast, the cliff looked unchanged before. Wonder: why then, was it cracking inside, is the valley still changing. Predict: most will say the valley carving was bigger and slower, the rockfall smaller and faster; a few will argue the rockfall was 'the real change' because it was visible.</a:t>
            </a:r>
          </a:p>
          <a:p/>
          <a:p>
            <a:r>
              <a:t>WATCH FOR: 'Nothing happened for a hundred years.' Park that claim on the board; the misconception slide tests it at the end.</a:t>
            </a:r>
          </a:p>
          <a:p/>
          <a:p>
            <a:r>
              <a:t>CONNECTS TO: W1 phenomenon worksheet; W6 CER returns to this evidence.</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Read the targets aloud. Point out that target 1 is vocabulary they will use every day this week, targets 2 and 3 are the two rulers and the math that goes with them, target 4 is the Yosemite question, and target 5 is a big idea about how geologists think. Ask students to star the one that sounds hardest. Tell them every lab produces a rate (target 3) and every lab ends with an explanation (target 4).</a:t>
            </a:r>
          </a:p>
          <a:p/>
          <a:p>
            <a:r>
              <a:t>CONNECTS TO: Targets map to W2 (1), Lab 2 and W4 (2), Lab 1, Lab 3 and W5 (3), W6 and W9 (4), W7 and W10 (5).</a:t>
            </a:r>
          </a:p>
          <a:p/>
          <a:p>
            <a:r>
              <a:t>PACING: about 2 min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Use three hand motions and keep them all week: break (fists apart) for weathering, carry (sweep) for erosion, drop (open hand down) for deposition. Add lift (palms rising) for uplift. Ask: if a boulder splits in two on a flat field and never moves, which process happened? Weathering only. If a river carries sand that was already loose, which process? Erosion only. The point is that the words name different jobs, even though in real landscapes they usually happen together. Mention that uplift is the one that builds up instead of wearing down, and that without it the other three would eventually flatten every continent.</a:t>
            </a:r>
          </a:p>
          <a:p/>
          <a:p>
            <a:r>
              <a:t>EXPECTED RESPONSES: Boulder splitting: weathering. River carrying loose sand: erosion. Students should be able to give one example of each process from the phenomenon slide: frost prying the slab (weathering), the slab falling (erosion by gravity), the rubble pile at the base (deposition).</a:t>
            </a:r>
          </a:p>
          <a:p/>
          <a:p>
            <a:r>
              <a:t>WATCH FOR: Weathering and erosion used as one word. Insist on the test: did the rock break (weathering) or did it move (erosion)?</a:t>
            </a:r>
          </a:p>
          <a:p/>
          <a:p>
            <a:r>
              <a:t>CONNECTS TO: W2 vocabulary relationships; Lab 2 evidence cards each name one process.</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copy the three definitions in their own words and add the hand motion next to each. Then play 'which verb': you name a scene, they show the motion. Mud left on a floor after a flood (drop). Wind sandblasting a cliff face (break). A landslide sliding (carry). A beetle's feet grinding sand grains smaller (break). Push on the beetle: living things weather rock too, physically with roots and feet and chemically with acids from lichens. Point out that chemical weathering makes new substances, not just smaller pieces: dissolved limestone leaves as ions in water.</a:t>
            </a:r>
          </a:p>
          <a:p/>
          <a:p>
            <a:r>
              <a:t>WATCH FOR: Students may think weathering is about weather (rain and wind). Weather is often the cause, but the word means breakdown of rock, including by roots and chemistry.</a:t>
            </a:r>
          </a:p>
          <a:p/>
          <a:p>
            <a:r>
              <a:t>CONNECTS TO: W2 vocabulary; W10 mastery.</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Trace one grain through the chain. Stress the two steps at the end, because the textbook blurs them: burial squeezes the grains together (compaction), but what turns loose sand into rock is minerals carried by groundwater that are left behind between the grains and glue them (cementation). Ask how long the whole journey might take: the grain can be weathered loose in a winter, travel down a river in a season, sit in a dune for centuries, and need millions of years of burial to become sandstone. Then ask what could put the sandstone back on a cliff. Uplift. That closes the loop they will study fully in Lesson 17.</a:t>
            </a:r>
          </a:p>
          <a:p/>
          <a:p>
            <a:r>
              <a:t>EXPECTED RESPONSES: Students should name the process on each arrow without looking, and say that cementation, not weight alone, makes rock.</a:t>
            </a:r>
          </a:p>
          <a:p/>
          <a:p>
            <a:r>
              <a:t>WATCH FOR: 'Pressure alone turns sand into stone.' Compaction packs; cementation glues.</a:t>
            </a:r>
          </a:p>
          <a:p/>
          <a:p>
            <a:r>
              <a:t>CONNECTS TO: W4 diagram worksheet; Lab 2 card on the layered sandstone.</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Vote with fingers. The gravel is dropped, so the first event is deposition; the boulder breaks in place, so the second is weathering. Students who pick A are reading 'stream' and jumping to erosion; ask them what the stream did with the gravel (it stopped carrying it). Follow up: what had to happen before the stream could drop gravel? It had to carry it (erosion), and before that the gravel had to be broken loose (weathering). The three verbs come in order for any one grain.</a:t>
            </a:r>
          </a:p>
          <a:p/>
          <a:p>
            <a:r>
              <a:t>EXPECTED RESPONSES: B, Deposition, then weathering.</a:t>
            </a:r>
          </a:p>
          <a:p/>
          <a:p>
            <a:r>
              <a:t>WATCH FOR: Any mention of a stream read as erosion. The test is what the material did: moved (erosion) or settled (deposition).</a:t>
            </a:r>
          </a:p>
          <a:p/>
          <a:p>
            <a:r>
              <a:t>CONNECTS TO: W2 and W10 reuse this distinction.</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Connect to Lesson 10: the lesson before this one introduced Earth's interacting systems. Weathering, erosion and deposition are those systems meeting rock. Ask students to name the system behind each agent: water and ice are the water system, wind is the air, living things are the biosphere, and gravity is the force that pulls on all of them. Ask which agent is at work in the Yosemite cliff (water freezing in cracks, then gravity) and in the valley (ice). Point out that the sand in the phenomenon dune fields was once solid rock that these agents took apart grain by grain.</a:t>
            </a:r>
          </a:p>
          <a:p/>
          <a:p>
            <a:r>
              <a:t>EXPECTED RESPONSES: Cliff: water (frost) weathers, gravity erodes. Valley: ice erodes. Students should also recognize that one feature usually involves several agents.</a:t>
            </a:r>
          </a:p>
          <a:p/>
          <a:p>
            <a:r>
              <a:t>CONNECTS TO: Lab 3 asks students to name the agent at each campus station; L10 Energy in Earth's Systems.</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Walk up the ladder. At each rung ask what tool you would need to see it: a hand lens, your eyes, a hilltop, an airplane, a satellite. The process never changes; only the amount of it does. A single gust moves a grain a few centimeters. Trillions of gusts over thousands of years move a dune field. Point out that the Namib's tallest dunes are a little over 300 m, taller than most skyscrapers, and that the desert is thought to be among the oldest on Earth, tens of millions of years old, though individual dunes dated so far are thousands of years old. The dust at the top of the ladder is the end of the weathering story: grains worn so small the wind can carry them across an ocean, where they settle as deposition on the sea floor and in the Amazon rainforest.</a:t>
            </a:r>
          </a:p>
          <a:p/>
          <a:p>
            <a:r>
              <a:t>EXPECTED RESPONSES: Students should state that the spatial scale changed by a factor of a million or more from grain to sand sea while the process stayed the same.</a:t>
            </a:r>
          </a:p>
          <a:p/>
          <a:p>
            <a:r>
              <a:t>WATCH FOR: Students may think a dune is a pile that formed all at once in one storm. Dunes grow and migrate grain by grain over years to centuries.</a:t>
            </a:r>
          </a:p>
          <a:p/>
          <a:p>
            <a:r>
              <a:t>CONNECTS TO: W4 diagram; Lab 3 extrapolation from small measured changes.</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Pairs talk for three minutes, then collect. Steer toward measurement: stake a marker at the dune crest, come back in a year, measure how far the crest moved or how much sand piled against the stake. That gives a rate, say centimeters per year or meters per year. Then the key move: rate times time equals change, so a slow rate over a long time gives a large change. Ask what else they need: how long the wind has been blowing from that direction, whether sand keeps arriving, whether anything removes sand. Close by telling students that Lab 1 is exactly this: a crystal that grows too slowly to watch, measured daily, turned into a rate, then multiplied out to a giant.</a:t>
            </a:r>
          </a:p>
          <a:p/>
          <a:p>
            <a:r>
              <a:t>EXPECTED RESPONSES: Yes, if the rate is multiplied by a long enough time and sand keeps arriving. Students should name a measurable quantity (crest position, sand depth against a stake), a time interval, and the idea of rate times time.</a:t>
            </a:r>
          </a:p>
          <a:p/>
          <a:p>
            <a:r>
              <a:t>CONNECTS TO: Lab 1 crystal clock; Lab 3 campus rates; W5 data worksheet.</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the fingernail comparison and let it land: your nails grow about 3 to 4 cm a year, and that is roughly how fast the continents move. Nobody feels it, but GPS stations measure it. Different plates move at different speeds; the book's 1 to 3 cm is on the low side, and the plate carrying Australia moves about 7 cm a year. For caves, add the piece the book leaves out: rainwater picks up a little carbon dioxide and becomes weakly acidic, which is why it can dissolve limestone; passages widen by about a millimeter a year at most. For the canyon, say that the Grand Canyon is about 1.6 km deep and that the connected canyon is usually dated at 5 to 6 million years, though geologists still debate it, which is why any calculation should say 'if the canyon is about 5 million years old'.</a:t>
            </a:r>
          </a:p>
          <a:p/>
          <a:p>
            <a:r>
              <a:t>WATCH FOR: 'Continents used to move fast and have stopped.' They are moving right now; GPS measures it every day.</a:t>
            </a:r>
          </a:p>
          <a:p/>
          <a:p>
            <a:r>
              <a:t>CONNECTS TO: W3 reading passage; W5 data worksheet rate table.</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Write the two forms of the rate relationship on the board and leave them up: rate = change ÷ time, and change = rate × time. Do the canyon example together, paying attention to units: 0.3 mm/yr × 5,000,000 yr = 1,500,000 mm = 1,500 m. Then ask for the reverse: if a river cuts 0.3 mm a year, how long to cut 1,600 m? 1,600,000 mm ÷ 0.3 mm/yr is about 5.3 million years. Tell students uplift is usually in the slow column but add the exception, because the book does not: in the 1964 Alaska earthquake some land rose about 11 m in a few minutes. Most uplift, averaged over millions of years, is far slower.</a:t>
            </a:r>
          </a:p>
          <a:p/>
          <a:p>
            <a:r>
              <a:t>WATCH FOR: Unit slips: mixing millimeters and meters in the same calculation. Insist on converting before multiplying.</a:t>
            </a:r>
          </a:p>
          <a:p/>
          <a:p>
            <a:r>
              <a:t>CONNECTS TO: Lab 1 and Lab 3 rate calculations; W5.</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two minutes with calculators. 2.5 cm × 1,000,000 = 2,500,000 cm. Convert: 2,500,000 cm ÷ 100 = 25,000 m = 25 km. Ask what that means over the 200 million years since the Atlantic began to open: at this pace, about 5,000 km, which is the right order of magnitude for the ocean's width. That is the lesson in one calculation: a rate you cannot feel, multiplied by a time you cannot imagine, equals an ocean.</a:t>
            </a:r>
          </a:p>
          <a:p/>
          <a:p>
            <a:r>
              <a:t>EXPECTED RESPONSES: C, 25 kilometers. Students who answer 2.5 km dropped a factor of ten in the centimeter-to-meter conversion; students who answer 250 km multiplied by ten too many.</a:t>
            </a:r>
          </a:p>
          <a:p/>
          <a:p>
            <a:r>
              <a:t>WATCH FOR: Centimeters to kilometers is a factor of 100,000, not 1,000.</a:t>
            </a:r>
          </a:p>
          <a:p/>
          <a:p>
            <a:r>
              <a:t>CONNECTS TO: W5 data worksheet; W10 mastery numeric item.</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For each event ask the same two questions: how long does the event last, and how long did its causes take? A landslide takes minutes, but the slope spent weeks soaking up rain or centuries weathering into loose material. The 1980 Mount St. Helens eruption began with the largest landslide in recorded history, which took minutes, after two months of swelling; its ash fell on more than 57,000 km² in about nine hours. An asteroid orbits for billions of years before one hits; the impact itself takes seconds; the dust it throws up can cool the planet for years. Correct the book quietly: asteroids range from a few meters to about 500 km across, not all 'mountain-sized'; eruptions range from under a day to decades; flash floods also come from dam and ice-jam failures, and earthquakes trigger landslides, not floods.</a:t>
            </a:r>
          </a:p>
          <a:p/>
          <a:p>
            <a:r>
              <a:t>EXPECTED RESPONSES: Students should pair each event with a slow cause: rain or weathering before a landslide, magma rising for months before an eruption, strain building for decades before an earthquake.</a:t>
            </a:r>
          </a:p>
          <a:p/>
          <a:p>
            <a:r>
              <a:t>WATCH FOR: 'Catastrophes are unpredictable because they have no cause.' They have slow causes; whether we can measure those causes in time is Lesson 25's question.</a:t>
            </a:r>
          </a:p>
          <a:p/>
          <a:p>
            <a:r>
              <a:t>CONNECTS TO: L25 and L26 for forecasting; W3 reading; Lab 2 sudden-event cards.</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Read each item's two numbers. Then ask students to find the pair that breaks the pattern they expect: impact dust (global and fast) and the cave formation (tiny and slow). Those two are why scientists always give both rulers. Explain how the textbook's chart works: each step along its axes is a jump of ten or a thousand times the step before, so the chart is not drawn to an even scale and distances on it do not show true proportions. If students ask about the book's stromatolite card: those pillow-shaped fossils were built by mats of microbes (cyanobacteria), not algae, and the 'billions of years' on the chart is how old the oldest ones are, not how long one took to grow, so leave them off any 'how long does it take' list.</a:t>
            </a:r>
          </a:p>
          <a:p/>
          <a:p>
            <a:r>
              <a:t>EXPECTED RESPONSES: Students should identify impact dust as fast and global and the cave formation as small and slow, and explain that one ruler does not predict the other.</a:t>
            </a:r>
          </a:p>
          <a:p/>
          <a:p>
            <a:r>
              <a:t>WATCH FOR: Reading the chart as if equal distances mean equal time. Each tick is a multiplying jump.</a:t>
            </a:r>
          </a:p>
          <a:p/>
          <a:p>
            <a:r>
              <a:t>CONNECTS TO: Lab 2 space-time grid; W4 diagram; W5.</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Vote, then ask each wrong option's defenders to give its two rulers: the hoodoo is fast but local (meters); the cave formation is slow and small; the continents are slow and global. Only the impact dust is fast and global. Return to the board from day one: the Yosemite rockfall is fast and small; the glacier is slow and large. Those happened to line up, which is why the pairing feels natural, but the impact dust shows it is not a rule.</a:t>
            </a:r>
          </a:p>
          <a:p/>
          <a:p>
            <a:r>
              <a:t>EXPECTED RESPONSES: B. Students should be able to state the two rulers for every option.</a:t>
            </a:r>
          </a:p>
          <a:p/>
          <a:p>
            <a:r>
              <a:t>WATCH FOR: 'Global things must be slow.' The dust example breaks it.</a:t>
            </a:r>
          </a:p>
          <a:p/>
          <a:p>
            <a:r>
              <a:t>CONNECTS TO: W7 misconception repair uses the fast-equals-small error.</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a real place, visited by geology classes from all over the state; you can see the offset on satellite images. Walk through the arithmetic: 130 m of offset at about 3.4 cm a year is roughly 3,800 years of motion. But the fault at this spot is locked between earthquakes; the Pacific plate keeps moving, strain builds for a century or more, then the fault slips several meters in a few minutes. So the 'rate' of 3.4 cm a year is an average of long stillness and short jumps. Ask: on a time scale of one year, is the fault stable or changing? On a time scale of ten thousand years? Both answers are right, which is the point of giving a time scale. Note for yourself that the figures are rounded from published geologic surveys; confirm them against a current USGS or NPS page before putting them on a test.</a:t>
            </a:r>
          </a:p>
          <a:p/>
          <a:p>
            <a:r>
              <a:t>CONNECTS TO: Lab 2 includes a fault-offset evidence card; W9 transfer task; L25 for earthquakes.</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a teaching dataset: the numbers are invented but typical in size. Give groups eight minutes. Rates: A, 12 cm ÷ 1,000 yr = 0.012 cm/yr = 0.12 mm/yr. B, 15 m/yr. C, 30 cm ÷ 1,000 yr = 0.3 mm/yr. D, 35 m ÷ 1,000 yr = 3.5 cm/yr. E, 400 m ÷ 2 min = 200 m/min. F, 5 cm ÷ 100 yr = 0.5 mm/yr. Sudden event: E only; every other row is a slow process (B is fast for a landform but still gradual, grain by grain). Prediction: 1,600 m = 1,600,000 mm; 1,600,000 ÷ 0.3 = about 5.3 million years. Ask the follow-up: which of these slow rows could lead to a sudden event? F, the hoodoo pillar, which will topple when it gets thin enough. Insist on units in every answer; a rate without units is not a rate.</a:t>
            </a:r>
          </a:p>
          <a:p/>
          <a:p>
            <a:r>
              <a:t>EXPECTED RESPONSES: A 0.12 mm/yr; B 15 m/yr; C 0.3 mm/yr; D 3.5 cm/yr; E 200 m/min; F 0.5 mm/yr. Only E is sudden. Canyon: about 5.3 million years. Students should notice F builds toward a sudden collapse.</a:t>
            </a:r>
          </a:p>
          <a:p/>
          <a:p>
            <a:r>
              <a:t>WATCH FOR: Calling B a sudden event because 15 m/yr sounds big. Ask how long one grain's hop takes and how many hops make 15 m.</a:t>
            </a:r>
          </a:p>
          <a:p/>
          <a:p>
            <a:r>
              <a:t>CONNECTS TO: W5 data worksheet is the full version; Lab 3 computes real rates; W10 numeric item.</a:t>
            </a:r>
          </a:p>
          <a:p/>
          <a:p>
            <a:r>
              <a:t>PACING: about 10 min</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Show or describe hoodoos from several continents and ask what they have in common: a pillar with a cap. Ask why the cap matters: it is made of rock that weathers more slowly, so it shelters the softer rock directly under it while the rock around it wears away. Add the nuance the book skips: the recipe is shared, but the ingredients vary. At Bryce Canyon in Utah, water seeps into cracks, freezes on cold nights and pries the rock apart about two hundred times a year, and weakly acidic rain dissolves the limestone-rich layers. Elsewhere the rock, the climate and the main agent differ. The matching shapes are evidence for the pattern, not proof that every detail is identical. End on the collapse: the pillar thins a fraction of a millimeter a year, looks the same for a human lifetime, then falls in seconds.</a:t>
            </a:r>
          </a:p>
          <a:p/>
          <a:p>
            <a:r>
              <a:t>EXPECTED RESPONSES: Students should explain the cap-and-pillar mechanism in their own words and give one reason details might differ between sites (rock type, climate).</a:t>
            </a:r>
          </a:p>
          <a:p/>
          <a:p>
            <a:r>
              <a:t>CONNECTS TO: W4 hoodoo model; W8 collaborative evidence sort on patterns.</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label each arrow slow or sudden before you reveal the edge labels. Then ask the central question: what caused the cap to fall? Not the wind that day. The cause was the centuries of thinning. The sudden event is the release of a slow build-up, which is the same story as the Yosemite slab (frost pries for decades, the slab falls in seconds) and Wallace Creek (strain builds for a century, the fault slips in minutes). Ask students to find that pattern in all three and write it as one sentence.</a:t>
            </a:r>
          </a:p>
          <a:p/>
          <a:p>
            <a:r>
              <a:t>EXPECTED RESPONSES: The pattern: slow build-up, sudden release. Students should be able to name the slow stage and the sudden stage for the hoodoo, the Yosemite slab and the fault.</a:t>
            </a:r>
          </a:p>
          <a:p/>
          <a:p>
            <a:r>
              <a:t>WATCH FOR: 'The cap fell because of the last storm.' The last storm was the trigger; the cause was the thinning.</a:t>
            </a:r>
          </a:p>
          <a:p/>
          <a:p>
            <a:r>
              <a:t>CONNECTS TO: W4 diagram worksheet builds this model; W6 CER.</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Pairs for three minutes, then collect on two columns: can conclude, cannot conclude. Can: the sand was once loose and under moving water or wind, because that is what makes ripples today, and the same laws of physics shaped it then. Cannot: how fast the water flowed, exactly how long ago, or that the climate was the same as today; those need other evidence. This is the principle the book calls uniformitarianism: observing today's processes is the key to reading the past. Push on the limit: does the principle say the stream ran at the same speed as streams today? No. It says the same kind of process made the ripples.</a:t>
            </a:r>
          </a:p>
          <a:p/>
          <a:p>
            <a:r>
              <a:t>EXPECTED RESPONSES: Can conclude: loose sand, moving water or wind, same physical process. Cannot conclude: exact rate, exact age, same climate. Students should separate 'same process' from 'same speed'.</a:t>
            </a:r>
          </a:p>
          <a:p/>
          <a:p>
            <a:r>
              <a:t>CONNECTS TO: W7 misconception repair; Lab 2 asks students to use present-day processes to explain the valley's past.</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Define the word and immediately fence it. The textbook's wording, 'in the same way', can be read as 'at the same rate', and that reading is wrong; modern geologists keep the same processes and laws but let rates vary and include catastrophes. Give an example of each limit: during the last ice age, glaciers eroded Yosemite far faster than today's trickle of rockfalls does (rates change), and 66 million years ago an asteroid about 10 km across struck near what is now Mexico and changed the whole planet in a day (sudden events happen). Then ask why the principle is still useful: without it, no rock layer could be explained at all, because nobody was there. It lets us explain the past with processes we can test today.</a:t>
            </a:r>
          </a:p>
          <a:p/>
          <a:p>
            <a:r>
              <a:t>WATCH FOR: 'Uniform means unchanging.' The landscape changes constantly; what stays uniform is the kind of process and the laws it obeys.</a:t>
            </a:r>
          </a:p>
          <a:p/>
          <a:p>
            <a:r>
              <a:t>CONNECTS TO: W7; W10 mastery.</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Vote, then take apart each wrong option. A denies that today's processes explain the past. C is the 'same rate' misreading. D is the view the principle replaced. B keeps the process the same and lets the rate vary, which is the modern version. Ask students to rewrite C so it becomes true (change 'exactly the same speed' to 'in the same kinds of ways').</a:t>
            </a:r>
          </a:p>
          <a:p/>
          <a:p>
            <a:r>
              <a:t>EXPECTED RESPONSES: B. Students who choose C are reading uniform as 'same rate'; have them look at the 'does not claim' bullets on the previous slide.</a:t>
            </a:r>
          </a:p>
          <a:p/>
          <a:p>
            <a:r>
              <a:t>WATCH FOR: Choosing A: treating uniformitarianism as the opposite of catastrophes. It includes them.</a:t>
            </a:r>
          </a:p>
          <a:p/>
          <a:p>
            <a:r>
              <a:t>CONNECTS TO: W7 misconception repair; W10.</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Return to the claim parked on day one. Ask students to evaluate it in writing with evidence from the lesson. Water has been freezing in the cliff's cracks every winter for a century, prying slabs loose by fractions of a millimeter; the change per year is far below what a photograph can show. The rockfall is the proof: the slab did not weaken in ten seconds. The same logic applies to the hoodoo, the fault and the crystal in Lab 1, which looks the same hour to hour and is measurably bigger day to day. Then flip it: how could you detect the change without waiting a century? Measure a rate over a short time with a precise tool, then multiply. That is what Lab 3 does on the campus.</a:t>
            </a:r>
          </a:p>
          <a:p/>
          <a:p>
            <a:r>
              <a:t>EXPECTED RESPONSES: False. The cliff was weathering the whole time at a rate too small for a photograph to show; the rockfall released a century of slow change. Students should cite at least one slow process and the idea of a rate below the limit of what we can see.</a:t>
            </a:r>
          </a:p>
          <a:p/>
          <a:p>
            <a:r>
              <a:t>WATCH FOR: Students may swing to 'everything is changing fast'. Rates differ; the point is that zero visible change is not zero change.</a:t>
            </a:r>
          </a:p>
          <a:p/>
          <a:p>
            <a:r>
              <a:t>CONNECTS TO: W6 CER on the Yosemite evidence; W7 misconception repair.</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write a four-sentence summary that uses at least five vocabulary terms and includes one number from a lab. Then trade with a partner who checks that weathering and erosion are used differently. Ask for one result from each lab: Lab 1 (the crystal's growth rate and how long a meter-long crystal would take), Lab 2 (the valley's oldest and youngest events), Lab 3 (the fastest rate measured on campus). Preview Lesson 17, where the sand grain's journey becomes the full rock cycle, and Lessons 25 and 26, where the sudden events return as hazards people try to forecast.</a:t>
            </a:r>
          </a:p>
          <a:p/>
          <a:p>
            <a:r>
              <a:t>CONNECTS TO: W10 mastery as the quiz; L17 The Rock Cycle; L25 and L26 hazards.</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Collect on index cards or a shared form. Item 1 checks the process distinction, item 2 the two rulers, item 3 the rate math, item 4 the limit on uniformitarianism. Sort the cards into piles before the next class and reteach from the biggest pile. Item 3 is the quickest diagnostic for unit trouble.</a:t>
            </a:r>
          </a:p>
          <a:p/>
          <a:p>
            <a:r>
              <a:t>EXPECTED RESPONSES: 1: for example frost splitting the Yosemite slab (weathering, the rock broke in place) and the slab falling (erosion, the rock moved). 2: fast and global, impact dust cooling the planet; slow and small, a cave formation growing. 3: 2 mm/yr × 10,000 yr = 20,000 mm = 20 m. 4: it does not claim that processes always ran at the same speed, or that sudden events never happened.</a:t>
            </a:r>
          </a:p>
          <a:p/>
          <a:p>
            <a:r>
              <a:t>WATCH FOR: Item 3 answers of 2 m or 200 m signal a unit-conversion slip; item 4 answers that restate the claim instead of the limit signal the 'uniform means same rate' reading.</a:t>
            </a:r>
          </a:p>
          <a:p/>
          <a:p>
            <a:r>
              <a:t>CONNECTS TO: W10 mastery; chapter evidenceOfLearning.</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e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e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e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e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e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0000"/>
            </a:srgbClr>
          </a:solidFill>
          <a:ln/>
        </p:spPr>
        <p:txBody>
          <a:bodyPr/>
          <a:p/>
        </p:txBody>
      </p:sp>
      <p:sp>
        <p:nvSpPr>
          <p:cNvPr id="4" name="Text 1"/>
          <p:cNvSpPr/>
          <p:nvPr/>
        </p:nvSpPr>
        <p:spPr>
          <a:xfrm>
            <a:off x="609585" y="3142708"/>
            <a:ext cx="10972526" cy="1843980"/>
          </a:xfrm>
          <a:prstGeom prst="rect">
            <a:avLst/>
          </a:prstGeom>
          <a:noFill/>
          <a:ln/>
        </p:spPr>
        <p:txBody>
          <a:bodyPr wrap="square" lIns="0" tIns="0" rIns="2194467" bIns="0" rtlCol="0" anchor="t">
            <a:normAutofit/>
          </a:bodyPr>
          <a:lstStyle/>
          <a:p>
            <a:pPr algn="l" indent="0" marL="0">
              <a:lnSpc>
                <a:spcPct val="92000"/>
              </a:lnSpc>
              <a:buNone/>
            </a:pPr>
            <a:r>
              <a:rPr lang="en-US" sz="4400" b="1" dirty="0">
                <a:solidFill>
                  <a:srgbClr val="FFFFFF"/>
                </a:solidFill>
                <a:latin typeface="Unbounded Bold" pitchFamily="34" charset="0"/>
                <a:ea typeface="Unbounded Bold" pitchFamily="34" charset="-122"/>
                <a:cs typeface="Unbounded Bold" pitchFamily="34" charset="-120"/>
              </a:rPr>
              <a:t>Chapter 11: Scales of Change on Earth's Surface</a:t>
            </a:r>
            <a:endParaRPr lang="en-US" sz="4400" dirty="0"/>
          </a:p>
        </p:txBody>
      </p:sp>
      <p:sp>
        <p:nvSpPr>
          <p:cNvPr id="5" name="Text 2"/>
          <p:cNvSpPr/>
          <p:nvPr/>
        </p:nvSpPr>
        <p:spPr>
          <a:xfrm>
            <a:off x="609585" y="5166420"/>
            <a:ext cx="10972526" cy="727670"/>
          </a:xfrm>
          <a:prstGeom prst="rect">
            <a:avLst/>
          </a:prstGeom>
          <a:noFill/>
          <a:ln/>
        </p:spPr>
        <p:txBody>
          <a:bodyPr wrap="square" lIns="0" tIns="0" rIns="0" bIns="0" rtlCol="0" anchor="t"/>
          <a:lstStyle/>
          <a:p>
            <a:pPr algn="l" indent="0" marL="0">
              <a:lnSpc>
                <a:spcPct val="117000"/>
              </a:lnSpc>
              <a:spcAft>
                <a:spcPts val="1200"/>
              </a:spcAft>
              <a:buNone/>
            </a:pPr>
            <a:r>
              <a:rPr lang="en-US" sz="1600" dirty="0">
                <a:solidFill>
                  <a:srgbClr val="FFFFFF"/>
                </a:solidFill>
                <a:latin typeface="Open Sans" pitchFamily="34" charset="0"/>
                <a:ea typeface="Open Sans" pitchFamily="34" charset="-122"/>
                <a:cs typeface="Open Sans" pitchFamily="34" charset="-120"/>
              </a:rPr>
              <a:t>Chapter 11 of 29 · Earth's Systems</a:t>
            </a:r>
            <a:endParaRPr lang="en-US" sz="1600" dirty="0"/>
          </a:p>
          <a:p>
            <a:pPr algn="l" indent="0" marL="0">
              <a:lnSpc>
                <a:spcPct val="117000"/>
              </a:lnSpc>
              <a:buNone/>
            </a:pPr>
            <a:r>
              <a:rPr lang="en-US" sz="1600" i="1" dirty="0">
                <a:solidFill>
                  <a:srgbClr val="FFFFFF"/>
                </a:solidFill>
                <a:latin typeface="Open Sans" pitchFamily="34" charset="0"/>
                <a:ea typeface="Open Sans" pitchFamily="34" charset="-122"/>
                <a:cs typeface="Open Sans" pitchFamily="34" charset="-120"/>
              </a:rPr>
              <a:t>Lesson 11: How does Earth's surface change, and how do we compare changes of every size and speed?</a:t>
            </a:r>
            <a:endParaRPr lang="en-US" sz="1600" dirty="0"/>
          </a:p>
        </p:txBody>
      </p:sp>
      <p:sp>
        <p:nvSpPr>
          <p:cNvPr id="6" name="Text 3"/>
          <p:cNvSpPr/>
          <p:nvPr/>
        </p:nvSpPr>
        <p:spPr>
          <a:xfrm>
            <a:off x="609585" y="6061095"/>
            <a:ext cx="11582110" cy="195560"/>
          </a:xfrm>
          <a:prstGeom prst="rect">
            <a:avLst/>
          </a:prstGeom>
          <a:noFill/>
          <a:ln/>
        </p:spPr>
        <p:txBody>
          <a:bodyPr wrap="none" lIns="0" tIns="0" rIns="0" bIns="0" rtlCol="0" anchor="t"/>
          <a:lstStyle/>
          <a:p>
            <a:pPr algn="l" indent="0" marL="0">
              <a:lnSpc>
                <a:spcPct val="117000"/>
              </a:lnSpc>
              <a:buNone/>
            </a:pPr>
            <a:r>
              <a:rPr lang="en-US" sz="1100" dirty="0">
                <a:solidFill>
                  <a:srgbClr val="FFFFFF"/>
                </a:solidFill>
                <a:latin typeface="Open Sans" pitchFamily="34" charset="0"/>
                <a:ea typeface="Open Sans" pitchFamily="34" charset="-122"/>
                <a:cs typeface="Open Sans" pitchFamily="34" charset="-120"/>
              </a:rPr>
              <a:t>Angela's Wand · Bring Science Alive! 7th Grade Integrated</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053068"/>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PHENOMENON</a:t>
            </a:r>
            <a:endParaRPr lang="en-US" sz="1050" dirty="0"/>
          </a:p>
        </p:txBody>
      </p:sp>
      <p:sp>
        <p:nvSpPr>
          <p:cNvPr id="3" name="Text 1"/>
          <p:cNvSpPr/>
          <p:nvPr/>
        </p:nvSpPr>
        <p:spPr>
          <a:xfrm>
            <a:off x="609585" y="1329673"/>
            <a:ext cx="630926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A century of nothing, then ten seconds of change</a:t>
            </a:r>
            <a:endParaRPr lang="en-US" sz="3200" dirty="0"/>
          </a:p>
        </p:txBody>
      </p:sp>
      <p:sp>
        <p:nvSpPr>
          <p:cNvPr id="4" name="Text 2"/>
          <p:cNvSpPr/>
          <p:nvPr/>
        </p:nvSpPr>
        <p:spPr>
          <a:xfrm>
            <a:off x="609585" y="2834958"/>
            <a:ext cx="6309262" cy="1244203"/>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granite cliff in Yosemite Valley matches photographs taken more than a hundred years ago. One afternoon a slab the size of a classroom peels off, falls for about ten seconds and leaves a pale scar. The valley around it, nearly a kilometer deep, was carved by glaciers that melted away about fifteen thousand years ago. Both changes are still going on.</a:t>
            </a:r>
            <a:endParaRPr lang="en-US" sz="1400" dirty="0"/>
          </a:p>
        </p:txBody>
      </p:sp>
      <p:sp>
        <p:nvSpPr>
          <p:cNvPr id="5" name="Text 3"/>
          <p:cNvSpPr/>
          <p:nvPr/>
        </p:nvSpPr>
        <p:spPr>
          <a:xfrm>
            <a:off x="609585" y="4228703"/>
            <a:ext cx="6309262" cy="1581944"/>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Notice: what changed in ten seconds? What stayed the same for a hundred years?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Wonder: what was happening inside the cliff during the hundred quiet years?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Predict: which change was bigger, and which was faster? Do big and fast go together?</a:t>
            </a:r>
            <a:endParaRPr lang="en-US" sz="1400" dirty="0"/>
          </a:p>
        </p:txBody>
      </p:sp>
      <p:pic>
        <p:nvPicPr>
          <p:cNvPr id="6"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7" name="Text 4"/>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243370"/>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LEARNING TARGETS</a:t>
            </a:r>
            <a:endParaRPr lang="en-US" sz="1050" dirty="0"/>
          </a:p>
        </p:txBody>
      </p:sp>
      <p:sp>
        <p:nvSpPr>
          <p:cNvPr id="4" name="Text 1"/>
          <p:cNvSpPr/>
          <p:nvPr/>
        </p:nvSpPr>
        <p:spPr>
          <a:xfrm>
            <a:off x="4876678" y="1519975"/>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What you will be able to do</a:t>
            </a:r>
            <a:endParaRPr lang="en-US" sz="3200" dirty="0"/>
          </a:p>
        </p:txBody>
      </p:sp>
      <p:sp>
        <p:nvSpPr>
          <p:cNvPr id="5" name="Shape 2"/>
          <p:cNvSpPr/>
          <p:nvPr/>
        </p:nvSpPr>
        <p:spPr>
          <a:xfrm>
            <a:off x="4876678" y="2569071"/>
            <a:ext cx="311142" cy="311150"/>
          </a:xfrm>
          <a:prstGeom prst="roundRect">
            <a:avLst>
              <a:gd name="adj" fmla="val 24000"/>
            </a:avLst>
          </a:prstGeom>
          <a:solidFill>
            <a:srgbClr val="D6F5EE"/>
          </a:solidFill>
          <a:ln w="6350">
            <a:solidFill>
              <a:srgbClr val="BCDBD4"/>
            </a:solidFill>
            <a:prstDash val="solid"/>
          </a:ln>
        </p:spPr>
        <p:txBody>
          <a:bodyPr/>
          <a:p/>
        </p:txBody>
      </p:sp>
      <p:sp>
        <p:nvSpPr>
          <p:cNvPr id="6" name="Text 3"/>
          <p:cNvSpPr/>
          <p:nvPr/>
        </p:nvSpPr>
        <p:spPr>
          <a:xfrm>
            <a:off x="4981351" y="2635746"/>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1</a:t>
            </a:r>
            <a:endParaRPr lang="en-US" sz="1400" dirty="0"/>
          </a:p>
        </p:txBody>
      </p:sp>
      <p:sp>
        <p:nvSpPr>
          <p:cNvPr id="7" name="Text 4"/>
          <p:cNvSpPr/>
          <p:nvPr/>
        </p:nvSpPr>
        <p:spPr>
          <a:xfrm>
            <a:off x="5365616" y="2613204"/>
            <a:ext cx="621649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Tell apart weathering, erosion, deposition and uplift, and name what drives each.</a:t>
            </a:r>
            <a:endParaRPr lang="en-US" sz="1400" dirty="0"/>
          </a:p>
        </p:txBody>
      </p:sp>
      <p:sp>
        <p:nvSpPr>
          <p:cNvPr id="8" name="Shape 5"/>
          <p:cNvSpPr/>
          <p:nvPr/>
        </p:nvSpPr>
        <p:spPr>
          <a:xfrm>
            <a:off x="4876678" y="3254077"/>
            <a:ext cx="311142" cy="311150"/>
          </a:xfrm>
          <a:prstGeom prst="roundRect">
            <a:avLst>
              <a:gd name="adj" fmla="val 24000"/>
            </a:avLst>
          </a:prstGeom>
          <a:solidFill>
            <a:srgbClr val="D6F5EE"/>
          </a:solidFill>
          <a:ln w="6350">
            <a:solidFill>
              <a:srgbClr val="BCDBD4"/>
            </a:solidFill>
            <a:prstDash val="solid"/>
          </a:ln>
        </p:spPr>
        <p:txBody>
          <a:bodyPr/>
          <a:p/>
        </p:txBody>
      </p:sp>
      <p:sp>
        <p:nvSpPr>
          <p:cNvPr id="9" name="Text 6"/>
          <p:cNvSpPr/>
          <p:nvPr/>
        </p:nvSpPr>
        <p:spPr>
          <a:xfrm>
            <a:off x="4981351" y="3320752"/>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2</a:t>
            </a:r>
            <a:endParaRPr lang="en-US" sz="1400" dirty="0"/>
          </a:p>
        </p:txBody>
      </p:sp>
      <p:sp>
        <p:nvSpPr>
          <p:cNvPr id="10" name="Text 7"/>
          <p:cNvSpPr/>
          <p:nvPr/>
        </p:nvSpPr>
        <p:spPr>
          <a:xfrm>
            <a:off x="5365616" y="3298210"/>
            <a:ext cx="621649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Place a change on a space scale and a time scale, and explain why both are needed.</a:t>
            </a:r>
            <a:endParaRPr lang="en-US" sz="1400" dirty="0"/>
          </a:p>
        </p:txBody>
      </p:sp>
      <p:sp>
        <p:nvSpPr>
          <p:cNvPr id="11" name="Shape 8"/>
          <p:cNvSpPr/>
          <p:nvPr/>
        </p:nvSpPr>
        <p:spPr>
          <a:xfrm>
            <a:off x="4876678" y="3939084"/>
            <a:ext cx="311142" cy="311150"/>
          </a:xfrm>
          <a:prstGeom prst="roundRect">
            <a:avLst>
              <a:gd name="adj" fmla="val 24000"/>
            </a:avLst>
          </a:prstGeom>
          <a:solidFill>
            <a:srgbClr val="D6F5EE"/>
          </a:solidFill>
          <a:ln w="6350">
            <a:solidFill>
              <a:srgbClr val="BCDBD4"/>
            </a:solidFill>
            <a:prstDash val="solid"/>
          </a:ln>
        </p:spPr>
        <p:txBody>
          <a:bodyPr/>
          <a:p/>
        </p:txBody>
      </p:sp>
      <p:sp>
        <p:nvSpPr>
          <p:cNvPr id="12" name="Text 9"/>
          <p:cNvSpPr/>
          <p:nvPr/>
        </p:nvSpPr>
        <p:spPr>
          <a:xfrm>
            <a:off x="4981351" y="4005759"/>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3</a:t>
            </a:r>
            <a:endParaRPr lang="en-US" sz="1400" dirty="0"/>
          </a:p>
        </p:txBody>
      </p:sp>
      <p:sp>
        <p:nvSpPr>
          <p:cNvPr id="13" name="Text 10"/>
          <p:cNvSpPr/>
          <p:nvPr/>
        </p:nvSpPr>
        <p:spPr>
          <a:xfrm>
            <a:off x="5365616" y="3983216"/>
            <a:ext cx="6216494"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Calculate a rate of change and use it to predict a big change or a long time.</a:t>
            </a:r>
            <a:endParaRPr lang="en-US" sz="1400" dirty="0"/>
          </a:p>
        </p:txBody>
      </p:sp>
      <p:sp>
        <p:nvSpPr>
          <p:cNvPr id="14" name="Shape 11"/>
          <p:cNvSpPr/>
          <p:nvPr/>
        </p:nvSpPr>
        <p:spPr>
          <a:xfrm>
            <a:off x="4876678" y="4402634"/>
            <a:ext cx="311142" cy="311150"/>
          </a:xfrm>
          <a:prstGeom prst="roundRect">
            <a:avLst>
              <a:gd name="adj" fmla="val 24000"/>
            </a:avLst>
          </a:prstGeom>
          <a:solidFill>
            <a:srgbClr val="D6F5EE"/>
          </a:solidFill>
          <a:ln w="6350">
            <a:solidFill>
              <a:srgbClr val="BCDBD4"/>
            </a:solidFill>
            <a:prstDash val="solid"/>
          </a:ln>
        </p:spPr>
        <p:txBody>
          <a:bodyPr/>
          <a:p/>
        </p:txBody>
      </p:sp>
      <p:sp>
        <p:nvSpPr>
          <p:cNvPr id="15" name="Text 12"/>
          <p:cNvSpPr/>
          <p:nvPr/>
        </p:nvSpPr>
        <p:spPr>
          <a:xfrm>
            <a:off x="4981351" y="4469309"/>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4</a:t>
            </a:r>
            <a:endParaRPr lang="en-US" sz="1400" dirty="0"/>
          </a:p>
        </p:txBody>
      </p:sp>
      <p:sp>
        <p:nvSpPr>
          <p:cNvPr id="16" name="Text 13"/>
          <p:cNvSpPr/>
          <p:nvPr/>
        </p:nvSpPr>
        <p:spPr>
          <a:xfrm>
            <a:off x="5365616" y="4446766"/>
            <a:ext cx="621649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Explain, with evidence, how slow processes and sudden events together reshape a landscape.</a:t>
            </a:r>
            <a:endParaRPr lang="en-US" sz="1400" dirty="0"/>
          </a:p>
        </p:txBody>
      </p:sp>
      <p:sp>
        <p:nvSpPr>
          <p:cNvPr id="17" name="Shape 14"/>
          <p:cNvSpPr/>
          <p:nvPr/>
        </p:nvSpPr>
        <p:spPr>
          <a:xfrm>
            <a:off x="4876678" y="5087640"/>
            <a:ext cx="311142" cy="311150"/>
          </a:xfrm>
          <a:prstGeom prst="roundRect">
            <a:avLst>
              <a:gd name="adj" fmla="val 24000"/>
            </a:avLst>
          </a:prstGeom>
          <a:solidFill>
            <a:srgbClr val="D6F5EE"/>
          </a:solidFill>
          <a:ln w="6350">
            <a:solidFill>
              <a:srgbClr val="BCDBD4"/>
            </a:solidFill>
            <a:prstDash val="solid"/>
          </a:ln>
        </p:spPr>
        <p:txBody>
          <a:bodyPr/>
          <a:p/>
        </p:txBody>
      </p:sp>
      <p:sp>
        <p:nvSpPr>
          <p:cNvPr id="18" name="Text 15"/>
          <p:cNvSpPr/>
          <p:nvPr/>
        </p:nvSpPr>
        <p:spPr>
          <a:xfrm>
            <a:off x="4981351" y="5154315"/>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5</a:t>
            </a:r>
            <a:endParaRPr lang="en-US" sz="1400" dirty="0"/>
          </a:p>
        </p:txBody>
      </p:sp>
      <p:sp>
        <p:nvSpPr>
          <p:cNvPr id="19" name="Text 16"/>
          <p:cNvSpPr/>
          <p:nvPr/>
        </p:nvSpPr>
        <p:spPr>
          <a:xfrm>
            <a:off x="5365616" y="5131772"/>
            <a:ext cx="621649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Use uniformitarianism to read the past, and say what it does and does not claim.</a:t>
            </a:r>
            <a:endParaRPr lang="en-US" sz="1400" dirty="0"/>
          </a:p>
        </p:txBody>
      </p:sp>
      <p:sp>
        <p:nvSpPr>
          <p:cNvPr id="20" name="Text 17"/>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853747"/>
            <a:ext cx="591299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Earth's surface is a work in progress</a:t>
            </a:r>
            <a:endParaRPr lang="en-US" sz="3200" dirty="0"/>
          </a:p>
        </p:txBody>
      </p:sp>
      <p:sp>
        <p:nvSpPr>
          <p:cNvPr id="3" name="Text 1"/>
          <p:cNvSpPr/>
          <p:nvPr/>
        </p:nvSpPr>
        <p:spPr>
          <a:xfrm>
            <a:off x="609585" y="2902843"/>
            <a:ext cx="5912992" cy="2124075"/>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Rock looks permanent, but every surface you can touch is being broken down, moved and rebuilt.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Weathering breaks rock apart where it sits. Erosion carries the pieces. Deposition drops them somewhere new.</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Uplift pushes large areas of crust upward from below, usually very slowly.</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agents: water, ice, wind, gravity, living things and chemical reactions.</a:t>
            </a:r>
            <a:endParaRPr lang="en-US" sz="1400" dirty="0"/>
          </a:p>
        </p:txBody>
      </p:sp>
      <p:pic>
        <p:nvPicPr>
          <p:cNvPr id="4" name="Image 0" descr="preencoded.png">    </p:cNvPr>
          <p:cNvPicPr>
            <a:picLocks noChangeAspect="1"/>
          </p:cNvPicPr>
          <p:nvPr/>
        </p:nvPicPr>
        <p:blipFill>
          <a:blip r:embed="rId1"/>
          <a:stretch>
            <a:fillRect/>
          </a:stretch>
        </p:blipFill>
        <p:spPr>
          <a:xfrm>
            <a:off x="7436855" y="0"/>
            <a:ext cx="4754840" cy="6858000"/>
          </a:xfrm>
          <a:prstGeom prst="rect">
            <a:avLst/>
          </a:prstGeom>
        </p:spPr>
      </p:pic>
      <p:sp>
        <p:nvSpPr>
          <p:cNvPr id="5" name="Text 2"/>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8808"/>
            <a:ext cx="11582110" cy="248841"/>
          </a:xfrm>
          <a:prstGeom prst="rect">
            <a:avLst/>
          </a:prstGeom>
          <a:noFill/>
          <a:ln/>
        </p:spPr>
        <p:txBody>
          <a:bodyPr wrap="none" lIns="0" tIns="0" rIns="0" bIns="0" rtlCol="0" anchor="t"/>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Vocabulary in context</a:t>
            </a:r>
            <a:endParaRPr lang="en-US" sz="1400" dirty="0"/>
          </a:p>
        </p:txBody>
      </p:sp>
      <p:sp>
        <p:nvSpPr>
          <p:cNvPr id="3" name="Text 1"/>
          <p:cNvSpPr/>
          <p:nvPr/>
        </p:nvSpPr>
        <p:spPr>
          <a:xfrm>
            <a:off x="609585" y="1182730"/>
            <a:ext cx="10972526"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Three verbs for rock: break, carry, drop</a:t>
            </a:r>
            <a:endParaRPr lang="en-US" sz="3200" dirty="0"/>
          </a:p>
        </p:txBody>
      </p:sp>
      <p:sp>
        <p:nvSpPr>
          <p:cNvPr id="4" name="Shape 2"/>
          <p:cNvSpPr/>
          <p:nvPr/>
        </p:nvSpPr>
        <p:spPr>
          <a:xfrm>
            <a:off x="609585" y="2098973"/>
            <a:ext cx="3555911" cy="3657600"/>
          </a:xfrm>
          <a:prstGeom prst="roundRect">
            <a:avLst>
              <a:gd name="adj" fmla="val 2100"/>
            </a:avLst>
          </a:prstGeom>
          <a:solidFill>
            <a:srgbClr val="D6F5EE"/>
          </a:solidFill>
          <a:ln/>
        </p:spPr>
        <p:txBody>
          <a:bodyPr/>
          <a:p/>
        </p:txBody>
      </p:sp>
      <p:sp>
        <p:nvSpPr>
          <p:cNvPr id="5" name="Text 3"/>
          <p:cNvSpPr/>
          <p:nvPr/>
        </p:nvSpPr>
        <p:spPr>
          <a:xfrm>
            <a:off x="838179" y="2333923"/>
            <a:ext cx="3098722" cy="2844800"/>
          </a:xfrm>
          <a:prstGeom prst="rect">
            <a:avLst/>
          </a:prstGeom>
          <a:noFill/>
          <a:ln/>
        </p:spPr>
        <p:txBody>
          <a:bodyPr wrap="square" lIns="0" tIns="0" rIns="0" bIns="0" rtlCol="0" anchor="t">
            <a:normAutofit/>
          </a:bodyPr>
          <a:lstStyle/>
          <a:p>
            <a:pPr algn="l" indent="0" marL="0">
              <a:lnSpc>
                <a:spcPct val="117000"/>
              </a:lnSpc>
              <a:buNone/>
            </a:pPr>
            <a:r>
              <a:rPr lang="en-US" sz="2000" b="1" dirty="0">
                <a:solidFill>
                  <a:srgbClr val="333F70"/>
                </a:solidFill>
                <a:latin typeface="Open Sans Bold" pitchFamily="34" charset="0"/>
                <a:ea typeface="Open Sans Bold" pitchFamily="34" charset="-122"/>
                <a:cs typeface="Open Sans Bold" pitchFamily="34" charset="-120"/>
              </a:rPr>
              <a:t>weathering</a:t>
            </a:r>
            <a:pPr algn="l" indent="0" marL="0">
              <a:lnSpc>
                <a:spcPct val="117000"/>
              </a:lnSpc>
              <a:buNone/>
            </a:pPr>
            <a:r>
              <a:rPr lang="en-US" sz="2000" dirty="0">
                <a:solidFill>
                  <a:srgbClr val="333F70"/>
                </a:solidFill>
                <a:latin typeface="Open Sans" pitchFamily="34" charset="0"/>
                <a:ea typeface="Open Sans" pitchFamily="34" charset="-122"/>
                <a:cs typeface="Open Sans" pitchFamily="34" charset="-120"/>
              </a:rPr>
              <a:t>: Breaking rock down where it sits, by physical forces or by chemical reactions. </a:t>
            </a:r>
            <a:pPr algn="l" indent="0" marL="0">
              <a:lnSpc>
                <a:spcPct val="117000"/>
              </a:lnSpc>
              <a:buNone/>
            </a:pPr>
            <a:r>
              <a:rPr lang="en-US" sz="2000" i="1" dirty="0">
                <a:solidFill>
                  <a:srgbClr val="333F70"/>
                </a:solidFill>
                <a:latin typeface="Open Sans" pitchFamily="34" charset="0"/>
                <a:ea typeface="Open Sans" pitchFamily="34" charset="-122"/>
                <a:cs typeface="Open Sans" pitchFamily="34" charset="-120"/>
              </a:rPr>
              <a:t>Frost splits a boulder; roots widen a sidewalk crack; acidic rain dissolves limestone.</a:t>
            </a:r>
            <a:endParaRPr lang="en-US" sz="2000" dirty="0"/>
          </a:p>
        </p:txBody>
      </p:sp>
      <p:sp>
        <p:nvSpPr>
          <p:cNvPr id="6" name="Shape 4"/>
          <p:cNvSpPr/>
          <p:nvPr/>
        </p:nvSpPr>
        <p:spPr>
          <a:xfrm>
            <a:off x="4317892" y="2098973"/>
            <a:ext cx="3555911" cy="3657600"/>
          </a:xfrm>
          <a:prstGeom prst="roundRect">
            <a:avLst>
              <a:gd name="adj" fmla="val 2100"/>
            </a:avLst>
          </a:prstGeom>
          <a:solidFill>
            <a:srgbClr val="D6F5EE"/>
          </a:solidFill>
          <a:ln/>
        </p:spPr>
        <p:txBody>
          <a:bodyPr/>
          <a:p/>
        </p:txBody>
      </p:sp>
      <p:sp>
        <p:nvSpPr>
          <p:cNvPr id="7" name="Text 5"/>
          <p:cNvSpPr/>
          <p:nvPr/>
        </p:nvSpPr>
        <p:spPr>
          <a:xfrm>
            <a:off x="4546486" y="2333923"/>
            <a:ext cx="3098722" cy="3200400"/>
          </a:xfrm>
          <a:prstGeom prst="rect">
            <a:avLst/>
          </a:prstGeom>
          <a:noFill/>
          <a:ln/>
        </p:spPr>
        <p:txBody>
          <a:bodyPr wrap="square" lIns="0" tIns="0" rIns="0" bIns="0" rtlCol="0" anchor="t">
            <a:normAutofit/>
          </a:bodyPr>
          <a:lstStyle/>
          <a:p>
            <a:pPr algn="l" indent="0" marL="0">
              <a:lnSpc>
                <a:spcPct val="117000"/>
              </a:lnSpc>
              <a:buNone/>
            </a:pPr>
            <a:r>
              <a:rPr lang="en-US" sz="2000" b="1" dirty="0">
                <a:solidFill>
                  <a:srgbClr val="333F70"/>
                </a:solidFill>
                <a:latin typeface="Open Sans Bold" pitchFamily="34" charset="0"/>
                <a:ea typeface="Open Sans Bold" pitchFamily="34" charset="-122"/>
                <a:cs typeface="Open Sans Bold" pitchFamily="34" charset="-120"/>
              </a:rPr>
              <a:t>erosion</a:t>
            </a:r>
            <a:pPr algn="l" indent="0" marL="0">
              <a:lnSpc>
                <a:spcPct val="117000"/>
              </a:lnSpc>
              <a:buNone/>
            </a:pPr>
            <a:r>
              <a:rPr lang="en-US" sz="2000" dirty="0">
                <a:solidFill>
                  <a:srgbClr val="333F70"/>
                </a:solidFill>
                <a:latin typeface="Open Sans" pitchFamily="34" charset="0"/>
                <a:ea typeface="Open Sans" pitchFamily="34" charset="-122"/>
                <a:cs typeface="Open Sans" pitchFamily="34" charset="-120"/>
              </a:rPr>
              <a:t>: Picking up loosened rock material and moving it, by water, wind, ice or gravity. </a:t>
            </a:r>
            <a:pPr algn="l" indent="0" marL="0">
              <a:lnSpc>
                <a:spcPct val="117000"/>
              </a:lnSpc>
              <a:buNone/>
            </a:pPr>
            <a:r>
              <a:rPr lang="en-US" sz="2000" i="1" dirty="0">
                <a:solidFill>
                  <a:srgbClr val="333F70"/>
                </a:solidFill>
                <a:latin typeface="Open Sans" pitchFamily="34" charset="0"/>
                <a:ea typeface="Open Sans" pitchFamily="34" charset="-122"/>
                <a:cs typeface="Open Sans" pitchFamily="34" charset="-120"/>
              </a:rPr>
              <a:t>A muddy stream after a storm is erosion you can see; a glacier hauling boulders is erosion you cannot.</a:t>
            </a:r>
            <a:endParaRPr lang="en-US" sz="2000" dirty="0"/>
          </a:p>
        </p:txBody>
      </p:sp>
      <p:sp>
        <p:nvSpPr>
          <p:cNvPr id="8" name="Shape 6"/>
          <p:cNvSpPr/>
          <p:nvPr/>
        </p:nvSpPr>
        <p:spPr>
          <a:xfrm>
            <a:off x="8026199" y="2098973"/>
            <a:ext cx="3555911" cy="3657600"/>
          </a:xfrm>
          <a:prstGeom prst="roundRect">
            <a:avLst>
              <a:gd name="adj" fmla="val 2100"/>
            </a:avLst>
          </a:prstGeom>
          <a:solidFill>
            <a:srgbClr val="D6F5EE"/>
          </a:solidFill>
          <a:ln/>
        </p:spPr>
        <p:txBody>
          <a:bodyPr/>
          <a:p/>
        </p:txBody>
      </p:sp>
      <p:sp>
        <p:nvSpPr>
          <p:cNvPr id="9" name="Text 7"/>
          <p:cNvSpPr/>
          <p:nvPr/>
        </p:nvSpPr>
        <p:spPr>
          <a:xfrm>
            <a:off x="8254793" y="2333923"/>
            <a:ext cx="3098722" cy="2844800"/>
          </a:xfrm>
          <a:prstGeom prst="rect">
            <a:avLst/>
          </a:prstGeom>
          <a:noFill/>
          <a:ln/>
        </p:spPr>
        <p:txBody>
          <a:bodyPr wrap="square" lIns="0" tIns="0" rIns="0" bIns="0" rtlCol="0" anchor="t">
            <a:normAutofit/>
          </a:bodyPr>
          <a:lstStyle/>
          <a:p>
            <a:pPr algn="l" indent="0" marL="0">
              <a:lnSpc>
                <a:spcPct val="117000"/>
              </a:lnSpc>
              <a:buNone/>
            </a:pPr>
            <a:r>
              <a:rPr lang="en-US" sz="2000" b="1" dirty="0">
                <a:solidFill>
                  <a:srgbClr val="333F70"/>
                </a:solidFill>
                <a:latin typeface="Open Sans Bold" pitchFamily="34" charset="0"/>
                <a:ea typeface="Open Sans Bold" pitchFamily="34" charset="-122"/>
                <a:cs typeface="Open Sans Bold" pitchFamily="34" charset="-120"/>
              </a:rPr>
              <a:t>deposition</a:t>
            </a:r>
            <a:pPr algn="l" indent="0" marL="0">
              <a:lnSpc>
                <a:spcPct val="117000"/>
              </a:lnSpc>
              <a:buNone/>
            </a:pPr>
            <a:r>
              <a:rPr lang="en-US" sz="2000" dirty="0">
                <a:solidFill>
                  <a:srgbClr val="333F70"/>
                </a:solidFill>
                <a:latin typeface="Open Sans" pitchFamily="34" charset="0"/>
                <a:ea typeface="Open Sans" pitchFamily="34" charset="-122"/>
                <a:cs typeface="Open Sans" pitchFamily="34" charset="-120"/>
              </a:rPr>
              <a:t>: Dropping carried material in a new place when the water, wind or ice slows or stops. </a:t>
            </a:r>
            <a:pPr algn="l" indent="0" marL="0">
              <a:lnSpc>
                <a:spcPct val="117000"/>
              </a:lnSpc>
              <a:buNone/>
            </a:pPr>
            <a:r>
              <a:rPr lang="en-US" sz="2000" i="1" dirty="0">
                <a:solidFill>
                  <a:srgbClr val="333F70"/>
                </a:solidFill>
                <a:latin typeface="Open Sans" pitchFamily="34" charset="0"/>
                <a:ea typeface="Open Sans" pitchFamily="34" charset="-122"/>
                <a:cs typeface="Open Sans" pitchFamily="34" charset="-120"/>
              </a:rPr>
              <a:t>A gravel fan where a canyon opens onto a valley; a sand dune; mud on a flooded floor.</a:t>
            </a:r>
            <a:endParaRPr lang="en-US" sz="2000" dirty="0"/>
          </a:p>
        </p:txBody>
      </p:sp>
      <p:sp>
        <p:nvSpPr>
          <p:cNvPr id="10" name="Text 8"/>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2438339" cy="6858000"/>
          </a:xfrm>
          <a:prstGeom prst="rect">
            <a:avLst/>
          </a:prstGeom>
        </p:spPr>
      </p:pic>
      <p:sp>
        <p:nvSpPr>
          <p:cNvPr id="3" name="Text 0"/>
          <p:cNvSpPr/>
          <p:nvPr/>
        </p:nvSpPr>
        <p:spPr>
          <a:xfrm>
            <a:off x="2743131" y="275258"/>
            <a:ext cx="9143771" cy="391120"/>
          </a:xfrm>
          <a:prstGeom prst="rect">
            <a:avLst/>
          </a:prstGeom>
          <a:noFill/>
          <a:ln/>
        </p:spPr>
        <p:txBody>
          <a:bodyPr wrap="none" lIns="0" tIns="0" rIns="0" bIns="0" rtlCol="0" anchor="t"/>
          <a:lstStyle/>
          <a:p>
            <a:pPr algn="l" indent="0" marL="0">
              <a:lnSpc>
                <a:spcPct val="92000"/>
              </a:lnSpc>
              <a:buNone/>
            </a:pPr>
            <a:r>
              <a:rPr lang="en-US" sz="2800" b="1" dirty="0">
                <a:solidFill>
                  <a:srgbClr val="333F70"/>
                </a:solidFill>
                <a:latin typeface="Unbounded Bold" pitchFamily="34" charset="0"/>
                <a:ea typeface="Unbounded Bold" pitchFamily="34" charset="-122"/>
                <a:cs typeface="Unbounded Bold" pitchFamily="34" charset="-120"/>
              </a:rPr>
              <a:t>One sand grain's long journey</a:t>
            </a:r>
            <a:endParaRPr lang="en-US" sz="2800" dirty="0"/>
          </a:p>
        </p:txBody>
      </p:sp>
      <p:sp>
        <p:nvSpPr>
          <p:cNvPr id="4" name="Text 1"/>
          <p:cNvSpPr/>
          <p:nvPr/>
        </p:nvSpPr>
        <p:spPr>
          <a:xfrm>
            <a:off x="2743131" y="822920"/>
            <a:ext cx="9143771" cy="656431"/>
          </a:xfrm>
          <a:prstGeom prst="rect">
            <a:avLst/>
          </a:prstGeom>
          <a:noFill/>
          <a:ln/>
        </p:spPr>
        <p:txBody>
          <a:bodyPr wrap="square" lIns="0" tIns="0" rIns="0" bIns="0" rtlCol="0" anchor="t"/>
          <a:lstStyle/>
          <a:p>
            <a:pPr algn="l" indent="0" marL="0">
              <a:lnSpc>
                <a:spcPct val="117000"/>
              </a:lnSpc>
              <a:spcAft>
                <a:spcPts val="1200"/>
              </a:spcAft>
              <a:buNone/>
            </a:pPr>
            <a:r>
              <a:rPr lang="en-US" sz="1400" i="1" dirty="0">
                <a:solidFill>
                  <a:srgbClr val="333F70"/>
                </a:solidFill>
                <a:latin typeface="Open Sans" pitchFamily="34" charset="0"/>
                <a:ea typeface="Open Sans" pitchFamily="34" charset="-122"/>
                <a:cs typeface="Open Sans" pitchFamily="34" charset="-120"/>
              </a:rPr>
              <a:t>Model</a:t>
            </a:r>
            <a:endParaRPr lang="en-US" sz="1400" dirty="0"/>
          </a:p>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From cliff to sandstone and (eventually) back again</a:t>
            </a:r>
            <a:endParaRPr lang="en-US" sz="1400" dirty="0"/>
          </a:p>
        </p:txBody>
      </p:sp>
      <p:sp>
        <p:nvSpPr>
          <p:cNvPr id="5" name="Shape 2"/>
          <p:cNvSpPr/>
          <p:nvPr/>
        </p:nvSpPr>
        <p:spPr>
          <a:xfrm>
            <a:off x="2743131" y="1638102"/>
            <a:ext cx="4495688" cy="1320800"/>
          </a:xfrm>
          <a:prstGeom prst="rect">
            <a:avLst/>
          </a:prstGeom>
          <a:solidFill>
            <a:srgbClr val="DDF8F2"/>
          </a:solidFill>
          <a:ln/>
        </p:spPr>
        <p:txBody>
          <a:bodyPr/>
          <a:p/>
        </p:txBody>
      </p:sp>
      <p:sp>
        <p:nvSpPr>
          <p:cNvPr id="6" name="Text 3"/>
          <p:cNvSpPr/>
          <p:nvPr/>
        </p:nvSpPr>
        <p:spPr>
          <a:xfrm>
            <a:off x="2870128" y="1854002"/>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1</a:t>
            </a:r>
            <a:endParaRPr lang="en-US" sz="1400" dirty="0"/>
          </a:p>
        </p:txBody>
      </p:sp>
      <p:sp>
        <p:nvSpPr>
          <p:cNvPr id="7" name="Text 4"/>
          <p:cNvSpPr/>
          <p:nvPr/>
        </p:nvSpPr>
        <p:spPr>
          <a:xfrm>
            <a:off x="3149620" y="1771452"/>
            <a:ext cx="3962202" cy="1066800"/>
          </a:xfrm>
          <a:prstGeom prst="rect">
            <a:avLst/>
          </a:prstGeom>
          <a:noFill/>
          <a:ln/>
        </p:spPr>
        <p:txBody>
          <a:bodyPr wrap="square" lIns="0" tIns="0" rIns="0" bIns="0" rtlCol="0" anchor="t">
            <a:normAutofit/>
          </a:bodyPr>
          <a:lstStyle/>
          <a:p>
            <a:pPr algn="l" indent="0" marL="0">
              <a:lnSpc>
                <a:spcPct val="117000"/>
              </a:lnSpc>
              <a:buNone/>
            </a:pPr>
            <a:r>
              <a:rPr lang="en-US" sz="2000" dirty="0">
                <a:solidFill>
                  <a:srgbClr val="000000"/>
                </a:solidFill>
                <a:latin typeface="Open Sans" pitchFamily="34" charset="0"/>
                <a:ea typeface="Open Sans" pitchFamily="34" charset="-122"/>
                <a:cs typeface="Open Sans" pitchFamily="34" charset="-120"/>
              </a:rPr>
              <a:t>Solid rock on a cliff → (</a:t>
            </a:r>
            <a:pPr algn="l" indent="0" marL="0">
              <a:lnSpc>
                <a:spcPct val="117000"/>
              </a:lnSpc>
              <a:buNone/>
            </a:pPr>
            <a:r>
              <a:rPr lang="en-US" sz="2000" b="1" dirty="0">
                <a:solidFill>
                  <a:srgbClr val="000000"/>
                </a:solidFill>
                <a:latin typeface="Open Sans Bold" pitchFamily="34" charset="0"/>
                <a:ea typeface="Open Sans Bold" pitchFamily="34" charset="-122"/>
                <a:cs typeface="Open Sans Bold" pitchFamily="34" charset="-120"/>
              </a:rPr>
              <a:t>weathering</a:t>
            </a:r>
            <a:pPr algn="l" indent="0" marL="0">
              <a:lnSpc>
                <a:spcPct val="117000"/>
              </a:lnSpc>
              <a:buNone/>
            </a:pPr>
            <a:r>
              <a:rPr lang="en-US" sz="2000" dirty="0">
                <a:solidFill>
                  <a:srgbClr val="000000"/>
                </a:solidFill>
                <a:latin typeface="Open Sans" pitchFamily="34" charset="0"/>
                <a:ea typeface="Open Sans" pitchFamily="34" charset="-122"/>
                <a:cs typeface="Open Sans" pitchFamily="34" charset="-120"/>
              </a:rPr>
              <a:t> (frost, roots, grinding, chemistry))</a:t>
            </a:r>
            <a:endParaRPr lang="en-US" sz="2000" dirty="0"/>
          </a:p>
        </p:txBody>
      </p:sp>
      <p:sp>
        <p:nvSpPr>
          <p:cNvPr id="8" name="Shape 5"/>
          <p:cNvSpPr/>
          <p:nvPr/>
        </p:nvSpPr>
        <p:spPr>
          <a:xfrm>
            <a:off x="7391215" y="1638102"/>
            <a:ext cx="4495688" cy="1320800"/>
          </a:xfrm>
          <a:prstGeom prst="rect">
            <a:avLst/>
          </a:prstGeom>
          <a:solidFill>
            <a:srgbClr val="DDF8F2"/>
          </a:solidFill>
          <a:ln/>
        </p:spPr>
        <p:txBody>
          <a:bodyPr/>
          <a:p/>
        </p:txBody>
      </p:sp>
      <p:sp>
        <p:nvSpPr>
          <p:cNvPr id="9" name="Text 6"/>
          <p:cNvSpPr/>
          <p:nvPr/>
        </p:nvSpPr>
        <p:spPr>
          <a:xfrm>
            <a:off x="7518212" y="1854002"/>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2</a:t>
            </a:r>
            <a:endParaRPr lang="en-US" sz="1400" dirty="0"/>
          </a:p>
        </p:txBody>
      </p:sp>
      <p:sp>
        <p:nvSpPr>
          <p:cNvPr id="10" name="Text 7"/>
          <p:cNvSpPr/>
          <p:nvPr/>
        </p:nvSpPr>
        <p:spPr>
          <a:xfrm>
            <a:off x="7797704" y="1771452"/>
            <a:ext cx="3962202" cy="711200"/>
          </a:xfrm>
          <a:prstGeom prst="rect">
            <a:avLst/>
          </a:prstGeom>
          <a:noFill/>
          <a:ln/>
        </p:spPr>
        <p:txBody>
          <a:bodyPr wrap="square" lIns="0" tIns="0" rIns="0" bIns="0" rtlCol="0" anchor="t">
            <a:normAutofit/>
          </a:bodyPr>
          <a:lstStyle/>
          <a:p>
            <a:pPr algn="l" indent="0" marL="0">
              <a:lnSpc>
                <a:spcPct val="117000"/>
              </a:lnSpc>
              <a:buNone/>
            </a:pPr>
            <a:r>
              <a:rPr lang="en-US" sz="2000" dirty="0">
                <a:solidFill>
                  <a:srgbClr val="000000"/>
                </a:solidFill>
                <a:latin typeface="Open Sans" pitchFamily="34" charset="0"/>
                <a:ea typeface="Open Sans" pitchFamily="34" charset="-122"/>
                <a:cs typeface="Open Sans" pitchFamily="34" charset="-120"/>
              </a:rPr>
              <a:t>Loose grains → (</a:t>
            </a:r>
            <a:pPr algn="l" indent="0" marL="0">
              <a:lnSpc>
                <a:spcPct val="117000"/>
              </a:lnSpc>
              <a:buNone/>
            </a:pPr>
            <a:r>
              <a:rPr lang="en-US" sz="2000" b="1" dirty="0">
                <a:solidFill>
                  <a:srgbClr val="000000"/>
                </a:solidFill>
                <a:latin typeface="Open Sans Bold" pitchFamily="34" charset="0"/>
                <a:ea typeface="Open Sans Bold" pitchFamily="34" charset="-122"/>
                <a:cs typeface="Open Sans Bold" pitchFamily="34" charset="-120"/>
              </a:rPr>
              <a:t>erosion</a:t>
            </a:r>
            <a:pPr algn="l" indent="0" marL="0">
              <a:lnSpc>
                <a:spcPct val="117000"/>
              </a:lnSpc>
              <a:buNone/>
            </a:pPr>
            <a:r>
              <a:rPr lang="en-US" sz="2000" dirty="0">
                <a:solidFill>
                  <a:srgbClr val="000000"/>
                </a:solidFill>
                <a:latin typeface="Open Sans" pitchFamily="34" charset="0"/>
                <a:ea typeface="Open Sans" pitchFamily="34" charset="-122"/>
                <a:cs typeface="Open Sans" pitchFamily="34" charset="-120"/>
              </a:rPr>
              <a:t> (wind, water, ice, gravity))</a:t>
            </a:r>
            <a:endParaRPr lang="en-US" sz="2000" dirty="0"/>
          </a:p>
        </p:txBody>
      </p:sp>
      <p:sp>
        <p:nvSpPr>
          <p:cNvPr id="11" name="Shape 8"/>
          <p:cNvSpPr/>
          <p:nvPr/>
        </p:nvSpPr>
        <p:spPr>
          <a:xfrm>
            <a:off x="2743131" y="3111202"/>
            <a:ext cx="4495688" cy="1320800"/>
          </a:xfrm>
          <a:prstGeom prst="rect">
            <a:avLst/>
          </a:prstGeom>
          <a:solidFill>
            <a:srgbClr val="DDF8F2"/>
          </a:solidFill>
          <a:ln/>
        </p:spPr>
        <p:txBody>
          <a:bodyPr/>
          <a:p/>
        </p:txBody>
      </p:sp>
      <p:sp>
        <p:nvSpPr>
          <p:cNvPr id="12" name="Text 9"/>
          <p:cNvSpPr/>
          <p:nvPr/>
        </p:nvSpPr>
        <p:spPr>
          <a:xfrm>
            <a:off x="2870128" y="3327102"/>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3</a:t>
            </a:r>
            <a:endParaRPr lang="en-US" sz="1400" dirty="0"/>
          </a:p>
        </p:txBody>
      </p:sp>
      <p:sp>
        <p:nvSpPr>
          <p:cNvPr id="13" name="Text 10"/>
          <p:cNvSpPr/>
          <p:nvPr/>
        </p:nvSpPr>
        <p:spPr>
          <a:xfrm>
            <a:off x="3149620" y="3244552"/>
            <a:ext cx="3962202" cy="1066800"/>
          </a:xfrm>
          <a:prstGeom prst="rect">
            <a:avLst/>
          </a:prstGeom>
          <a:noFill/>
          <a:ln/>
        </p:spPr>
        <p:txBody>
          <a:bodyPr wrap="square" lIns="0" tIns="0" rIns="0" bIns="0" rtlCol="0" anchor="t">
            <a:normAutofit/>
          </a:bodyPr>
          <a:lstStyle/>
          <a:p>
            <a:pPr algn="l" indent="0" marL="0">
              <a:lnSpc>
                <a:spcPct val="117000"/>
              </a:lnSpc>
              <a:buNone/>
            </a:pPr>
            <a:r>
              <a:rPr lang="en-US" sz="2000" dirty="0">
                <a:solidFill>
                  <a:srgbClr val="000000"/>
                </a:solidFill>
                <a:latin typeface="Open Sans" pitchFamily="34" charset="0"/>
                <a:ea typeface="Open Sans" pitchFamily="34" charset="-122"/>
                <a:cs typeface="Open Sans" pitchFamily="34" charset="-120"/>
              </a:rPr>
              <a:t>Grains on the move → (</a:t>
            </a:r>
            <a:pPr algn="l" indent="0" marL="0">
              <a:lnSpc>
                <a:spcPct val="117000"/>
              </a:lnSpc>
              <a:buNone/>
            </a:pPr>
            <a:r>
              <a:rPr lang="en-US" sz="2000" b="1" dirty="0">
                <a:solidFill>
                  <a:srgbClr val="000000"/>
                </a:solidFill>
                <a:latin typeface="Open Sans Bold" pitchFamily="34" charset="0"/>
                <a:ea typeface="Open Sans Bold" pitchFamily="34" charset="-122"/>
                <a:cs typeface="Open Sans Bold" pitchFamily="34" charset="-120"/>
              </a:rPr>
              <a:t>deposition</a:t>
            </a:r>
            <a:pPr algn="l" indent="0" marL="0">
              <a:lnSpc>
                <a:spcPct val="117000"/>
              </a:lnSpc>
              <a:buNone/>
            </a:pPr>
            <a:r>
              <a:rPr lang="en-US" sz="2000" dirty="0">
                <a:solidFill>
                  <a:srgbClr val="000000"/>
                </a:solidFill>
                <a:latin typeface="Open Sans" pitchFamily="34" charset="0"/>
                <a:ea typeface="Open Sans" pitchFamily="34" charset="-122"/>
                <a:cs typeface="Open Sans" pitchFamily="34" charset="-120"/>
              </a:rPr>
              <a:t> (the carrier slows down))</a:t>
            </a:r>
            <a:endParaRPr lang="en-US" sz="2000" dirty="0"/>
          </a:p>
        </p:txBody>
      </p:sp>
      <p:sp>
        <p:nvSpPr>
          <p:cNvPr id="14" name="Shape 11"/>
          <p:cNvSpPr/>
          <p:nvPr/>
        </p:nvSpPr>
        <p:spPr>
          <a:xfrm>
            <a:off x="7391215" y="3111202"/>
            <a:ext cx="4495688" cy="1320800"/>
          </a:xfrm>
          <a:prstGeom prst="rect">
            <a:avLst/>
          </a:prstGeom>
          <a:solidFill>
            <a:srgbClr val="DDF8F2"/>
          </a:solidFill>
          <a:ln/>
        </p:spPr>
        <p:txBody>
          <a:bodyPr/>
          <a:p/>
        </p:txBody>
      </p:sp>
      <p:sp>
        <p:nvSpPr>
          <p:cNvPr id="15" name="Text 12"/>
          <p:cNvSpPr/>
          <p:nvPr/>
        </p:nvSpPr>
        <p:spPr>
          <a:xfrm>
            <a:off x="7518212" y="3327102"/>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4</a:t>
            </a:r>
            <a:endParaRPr lang="en-US" sz="1400" dirty="0"/>
          </a:p>
        </p:txBody>
      </p:sp>
      <p:sp>
        <p:nvSpPr>
          <p:cNvPr id="16" name="Text 13"/>
          <p:cNvSpPr/>
          <p:nvPr/>
        </p:nvSpPr>
        <p:spPr>
          <a:xfrm>
            <a:off x="7797704" y="3244552"/>
            <a:ext cx="3962202" cy="1066800"/>
          </a:xfrm>
          <a:prstGeom prst="rect">
            <a:avLst/>
          </a:prstGeom>
          <a:noFill/>
          <a:ln/>
        </p:spPr>
        <p:txBody>
          <a:bodyPr wrap="square" lIns="0" tIns="0" rIns="0" bIns="0" rtlCol="0" anchor="t">
            <a:normAutofit/>
          </a:bodyPr>
          <a:lstStyle/>
          <a:p>
            <a:pPr algn="l" indent="0" marL="0">
              <a:lnSpc>
                <a:spcPct val="117000"/>
              </a:lnSpc>
              <a:buNone/>
            </a:pPr>
            <a:r>
              <a:rPr lang="en-US" sz="2000" dirty="0">
                <a:solidFill>
                  <a:srgbClr val="000000"/>
                </a:solidFill>
                <a:latin typeface="Open Sans" pitchFamily="34" charset="0"/>
                <a:ea typeface="Open Sans" pitchFamily="34" charset="-122"/>
                <a:cs typeface="Open Sans" pitchFamily="34" charset="-120"/>
              </a:rPr>
              <a:t>Grains settle in a dune or river bed → (</a:t>
            </a:r>
            <a:pPr algn="l" indent="0" marL="0">
              <a:lnSpc>
                <a:spcPct val="117000"/>
              </a:lnSpc>
              <a:buNone/>
            </a:pPr>
            <a:r>
              <a:rPr lang="en-US" sz="2000" b="1" dirty="0">
                <a:solidFill>
                  <a:srgbClr val="000000"/>
                </a:solidFill>
                <a:latin typeface="Open Sans Bold" pitchFamily="34" charset="0"/>
                <a:ea typeface="Open Sans Bold" pitchFamily="34" charset="-122"/>
                <a:cs typeface="Open Sans Bold" pitchFamily="34" charset="-120"/>
              </a:rPr>
              <a:t>compaction</a:t>
            </a:r>
            <a:pPr algn="l" indent="0" marL="0">
              <a:lnSpc>
                <a:spcPct val="117000"/>
              </a:lnSpc>
              <a:buNone/>
            </a:pPr>
            <a:r>
              <a:rPr lang="en-US" sz="2000" dirty="0">
                <a:solidFill>
                  <a:srgbClr val="000000"/>
                </a:solidFill>
                <a:latin typeface="Open Sans" pitchFamily="34" charset="0"/>
                <a:ea typeface="Open Sans" pitchFamily="34" charset="-122"/>
                <a:cs typeface="Open Sans" pitchFamily="34" charset="-120"/>
              </a:rPr>
              <a:t> (weight of layers above))</a:t>
            </a:r>
            <a:endParaRPr lang="en-US" sz="2000" dirty="0"/>
          </a:p>
        </p:txBody>
      </p:sp>
      <p:sp>
        <p:nvSpPr>
          <p:cNvPr id="17" name="Shape 14"/>
          <p:cNvSpPr/>
          <p:nvPr/>
        </p:nvSpPr>
        <p:spPr>
          <a:xfrm>
            <a:off x="2743131" y="4584303"/>
            <a:ext cx="4495688" cy="1320800"/>
          </a:xfrm>
          <a:prstGeom prst="rect">
            <a:avLst/>
          </a:prstGeom>
          <a:solidFill>
            <a:srgbClr val="DDF8F2"/>
          </a:solidFill>
          <a:ln/>
        </p:spPr>
        <p:txBody>
          <a:bodyPr/>
          <a:p/>
        </p:txBody>
      </p:sp>
      <p:sp>
        <p:nvSpPr>
          <p:cNvPr id="18" name="Text 15"/>
          <p:cNvSpPr/>
          <p:nvPr/>
        </p:nvSpPr>
        <p:spPr>
          <a:xfrm>
            <a:off x="2870128" y="4800203"/>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5</a:t>
            </a:r>
            <a:endParaRPr lang="en-US" sz="1400" dirty="0"/>
          </a:p>
        </p:txBody>
      </p:sp>
      <p:sp>
        <p:nvSpPr>
          <p:cNvPr id="19" name="Text 16"/>
          <p:cNvSpPr/>
          <p:nvPr/>
        </p:nvSpPr>
        <p:spPr>
          <a:xfrm>
            <a:off x="3149620" y="4717653"/>
            <a:ext cx="3962202" cy="1066800"/>
          </a:xfrm>
          <a:prstGeom prst="rect">
            <a:avLst/>
          </a:prstGeom>
          <a:noFill/>
          <a:ln/>
        </p:spPr>
        <p:txBody>
          <a:bodyPr wrap="square" lIns="0" tIns="0" rIns="0" bIns="0" rtlCol="0" anchor="t">
            <a:normAutofit/>
          </a:bodyPr>
          <a:lstStyle/>
          <a:p>
            <a:pPr algn="l" indent="0" marL="0">
              <a:lnSpc>
                <a:spcPct val="117000"/>
              </a:lnSpc>
              <a:buNone/>
            </a:pPr>
            <a:r>
              <a:rPr lang="en-US" sz="2000" dirty="0">
                <a:solidFill>
                  <a:srgbClr val="000000"/>
                </a:solidFill>
                <a:latin typeface="Open Sans" pitchFamily="34" charset="0"/>
                <a:ea typeface="Open Sans" pitchFamily="34" charset="-122"/>
                <a:cs typeface="Open Sans" pitchFamily="34" charset="-120"/>
              </a:rPr>
              <a:t>Buried and squeezed → (</a:t>
            </a:r>
            <a:pPr algn="l" indent="0" marL="0">
              <a:lnSpc>
                <a:spcPct val="117000"/>
              </a:lnSpc>
              <a:buNone/>
            </a:pPr>
            <a:r>
              <a:rPr lang="en-US" sz="2000" b="1" dirty="0">
                <a:solidFill>
                  <a:srgbClr val="000000"/>
                </a:solidFill>
                <a:latin typeface="Open Sans Bold" pitchFamily="34" charset="0"/>
                <a:ea typeface="Open Sans Bold" pitchFamily="34" charset="-122"/>
                <a:cs typeface="Open Sans Bold" pitchFamily="34" charset="-120"/>
              </a:rPr>
              <a:t>cementation</a:t>
            </a:r>
            <a:pPr algn="l" indent="0" marL="0">
              <a:lnSpc>
                <a:spcPct val="117000"/>
              </a:lnSpc>
              <a:buNone/>
            </a:pPr>
            <a:r>
              <a:rPr lang="en-US" sz="2000" dirty="0">
                <a:solidFill>
                  <a:srgbClr val="000000"/>
                </a:solidFill>
                <a:latin typeface="Open Sans" pitchFamily="34" charset="0"/>
                <a:ea typeface="Open Sans" pitchFamily="34" charset="-122"/>
                <a:cs typeface="Open Sans" pitchFamily="34" charset="-120"/>
              </a:rPr>
              <a:t> (minerals from groundwater))</a:t>
            </a:r>
            <a:endParaRPr lang="en-US" sz="2000" dirty="0"/>
          </a:p>
        </p:txBody>
      </p:sp>
      <p:sp>
        <p:nvSpPr>
          <p:cNvPr id="20" name="Shape 17"/>
          <p:cNvSpPr/>
          <p:nvPr/>
        </p:nvSpPr>
        <p:spPr>
          <a:xfrm>
            <a:off x="7391215" y="4584303"/>
            <a:ext cx="4495688" cy="1320800"/>
          </a:xfrm>
          <a:prstGeom prst="rect">
            <a:avLst/>
          </a:prstGeom>
          <a:solidFill>
            <a:srgbClr val="DDF8F2"/>
          </a:solidFill>
          <a:ln/>
        </p:spPr>
        <p:txBody>
          <a:bodyPr/>
          <a:p/>
        </p:txBody>
      </p:sp>
      <p:sp>
        <p:nvSpPr>
          <p:cNvPr id="21" name="Text 18"/>
          <p:cNvSpPr/>
          <p:nvPr/>
        </p:nvSpPr>
        <p:spPr>
          <a:xfrm>
            <a:off x="7518212" y="4800203"/>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6</a:t>
            </a:r>
            <a:endParaRPr lang="en-US" sz="1400" dirty="0"/>
          </a:p>
        </p:txBody>
      </p:sp>
      <p:sp>
        <p:nvSpPr>
          <p:cNvPr id="22" name="Text 19"/>
          <p:cNvSpPr/>
          <p:nvPr/>
        </p:nvSpPr>
        <p:spPr>
          <a:xfrm>
            <a:off x="7797704" y="4717653"/>
            <a:ext cx="4089198" cy="355600"/>
          </a:xfrm>
          <a:prstGeom prst="rect">
            <a:avLst/>
          </a:prstGeom>
          <a:noFill/>
          <a:ln/>
        </p:spPr>
        <p:txBody>
          <a:bodyPr wrap="none" lIns="0" tIns="0" rIns="0" bIns="0" rtlCol="0" anchor="t"/>
          <a:lstStyle/>
          <a:p>
            <a:pPr algn="l" indent="0" marL="0">
              <a:lnSpc>
                <a:spcPct val="117000"/>
              </a:lnSpc>
              <a:buNone/>
            </a:pPr>
            <a:r>
              <a:rPr lang="en-US" sz="2000" dirty="0">
                <a:solidFill>
                  <a:srgbClr val="000000"/>
                </a:solidFill>
                <a:latin typeface="Open Sans" pitchFamily="34" charset="0"/>
                <a:ea typeface="Open Sans" pitchFamily="34" charset="-122"/>
                <a:cs typeface="Open Sans" pitchFamily="34" charset="-120"/>
              </a:rPr>
              <a:t>Glued into sandstone</a:t>
            </a:r>
            <a:endParaRPr lang="en-US" sz="2000" dirty="0"/>
          </a:p>
        </p:txBody>
      </p:sp>
      <p:sp>
        <p:nvSpPr>
          <p:cNvPr id="23" name="Text 20"/>
          <p:cNvSpPr/>
          <p:nvPr/>
        </p:nvSpPr>
        <p:spPr>
          <a:xfrm>
            <a:off x="2743131" y="6073061"/>
            <a:ext cx="9143771" cy="497681"/>
          </a:xfrm>
          <a:prstGeom prst="rect">
            <a:avLst/>
          </a:prstGeom>
          <a:noFill/>
          <a:ln/>
        </p:spPr>
        <p:txBody>
          <a:bodyPr wrap="square" lIns="0" tIns="0" rIns="0" bIns="0" rtlCol="0" anchor="t">
            <a:normAutofit/>
          </a:bodyPr>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One of many paths. Uplift can raise the sandstone into a new cliff and the journey starts over; that full loop is the rock cycle in Lesson 17.</a:t>
            </a:r>
            <a:endParaRPr lang="en-US" sz="1400" dirty="0"/>
          </a:p>
        </p:txBody>
      </p:sp>
      <p:sp>
        <p:nvSpPr>
          <p:cNvPr id="24" name="Text 21"/>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658501"/>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3" name="Text 1"/>
          <p:cNvSpPr/>
          <p:nvPr/>
        </p:nvSpPr>
        <p:spPr>
          <a:xfrm>
            <a:off x="609585" y="1935106"/>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which process?</a:t>
            </a:r>
            <a:endParaRPr lang="en-US" sz="3200" dirty="0"/>
          </a:p>
        </p:txBody>
      </p:sp>
      <p:sp>
        <p:nvSpPr>
          <p:cNvPr id="4" name="Text 2"/>
          <p:cNvSpPr/>
          <p:nvPr/>
        </p:nvSpPr>
        <p:spPr>
          <a:xfrm>
            <a:off x="609585" y="2993410"/>
            <a:ext cx="6309262"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A stream drops gravel where it reaches a flat valley. Frost splits a boulder on a ridge. Which pair names these two events, in order?</a:t>
            </a:r>
            <a:endParaRPr lang="en-US" sz="1400" dirty="0"/>
          </a:p>
        </p:txBody>
      </p:sp>
      <p:sp>
        <p:nvSpPr>
          <p:cNvPr id="5" name="Shape 3"/>
          <p:cNvSpPr/>
          <p:nvPr/>
        </p:nvSpPr>
        <p:spPr>
          <a:xfrm>
            <a:off x="609585" y="3640634"/>
            <a:ext cx="3078383" cy="706041"/>
          </a:xfrm>
          <a:prstGeom prst="roundRect">
            <a:avLst>
              <a:gd name="adj" fmla="val 10576"/>
            </a:avLst>
          </a:prstGeom>
          <a:solidFill>
            <a:srgbClr val="D6F5EE"/>
          </a:solidFill>
          <a:ln/>
        </p:spPr>
        <p:txBody>
          <a:bodyPr/>
          <a:p/>
        </p:txBody>
      </p:sp>
      <p:sp>
        <p:nvSpPr>
          <p:cNvPr id="6" name="Text 4"/>
          <p:cNvSpPr/>
          <p:nvPr/>
        </p:nvSpPr>
        <p:spPr>
          <a:xfrm>
            <a:off x="838179" y="3878441"/>
            <a:ext cx="2849789"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Erosion, then weathering</a:t>
            </a:r>
            <a:endParaRPr lang="en-US" sz="1400" dirty="0"/>
          </a:p>
        </p:txBody>
      </p:sp>
      <p:sp>
        <p:nvSpPr>
          <p:cNvPr id="7" name="Shape 5"/>
          <p:cNvSpPr/>
          <p:nvPr/>
        </p:nvSpPr>
        <p:spPr>
          <a:xfrm>
            <a:off x="3840364" y="3640634"/>
            <a:ext cx="3078482" cy="706041"/>
          </a:xfrm>
          <a:prstGeom prst="roundRect">
            <a:avLst>
              <a:gd name="adj" fmla="val 10576"/>
            </a:avLst>
          </a:prstGeom>
          <a:solidFill>
            <a:srgbClr val="D6F5EE"/>
          </a:solidFill>
          <a:ln/>
        </p:spPr>
        <p:txBody>
          <a:bodyPr/>
          <a:p/>
        </p:txBody>
      </p:sp>
      <p:sp>
        <p:nvSpPr>
          <p:cNvPr id="8" name="Text 6"/>
          <p:cNvSpPr/>
          <p:nvPr/>
        </p:nvSpPr>
        <p:spPr>
          <a:xfrm>
            <a:off x="4068958" y="3878441"/>
            <a:ext cx="2849888"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B. Deposition, then weathering</a:t>
            </a:r>
            <a:endParaRPr lang="en-US" sz="1400" dirty="0"/>
          </a:p>
        </p:txBody>
      </p:sp>
      <p:sp>
        <p:nvSpPr>
          <p:cNvPr id="9" name="Shape 7"/>
          <p:cNvSpPr/>
          <p:nvPr/>
        </p:nvSpPr>
        <p:spPr>
          <a:xfrm>
            <a:off x="609585" y="4499074"/>
            <a:ext cx="3078383" cy="706041"/>
          </a:xfrm>
          <a:prstGeom prst="roundRect">
            <a:avLst>
              <a:gd name="adj" fmla="val 10576"/>
            </a:avLst>
          </a:prstGeom>
          <a:solidFill>
            <a:srgbClr val="D6F5EE"/>
          </a:solidFill>
          <a:ln/>
        </p:spPr>
        <p:txBody>
          <a:bodyPr/>
          <a:p/>
        </p:txBody>
      </p:sp>
      <p:sp>
        <p:nvSpPr>
          <p:cNvPr id="10" name="Text 8"/>
          <p:cNvSpPr/>
          <p:nvPr/>
        </p:nvSpPr>
        <p:spPr>
          <a:xfrm>
            <a:off x="838179" y="4736882"/>
            <a:ext cx="2849789"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 Deposition, then erosion</a:t>
            </a:r>
            <a:endParaRPr lang="en-US" sz="1400" dirty="0"/>
          </a:p>
        </p:txBody>
      </p:sp>
      <p:sp>
        <p:nvSpPr>
          <p:cNvPr id="11" name="Shape 9"/>
          <p:cNvSpPr/>
          <p:nvPr/>
        </p:nvSpPr>
        <p:spPr>
          <a:xfrm>
            <a:off x="3840364" y="4499074"/>
            <a:ext cx="3078482" cy="706041"/>
          </a:xfrm>
          <a:prstGeom prst="roundRect">
            <a:avLst>
              <a:gd name="adj" fmla="val 10576"/>
            </a:avLst>
          </a:prstGeom>
          <a:solidFill>
            <a:srgbClr val="D6F5EE"/>
          </a:solidFill>
          <a:ln/>
        </p:spPr>
        <p:txBody>
          <a:bodyPr/>
          <a:p/>
        </p:txBody>
      </p:sp>
      <p:sp>
        <p:nvSpPr>
          <p:cNvPr id="12" name="Text 10"/>
          <p:cNvSpPr/>
          <p:nvPr/>
        </p:nvSpPr>
        <p:spPr>
          <a:xfrm>
            <a:off x="4068958" y="4736882"/>
            <a:ext cx="2849888"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Weathering, then deposition</a:t>
            </a:r>
            <a:endParaRPr lang="en-US" sz="1400" dirty="0"/>
          </a:p>
        </p:txBody>
      </p:sp>
      <p:pic>
        <p:nvPicPr>
          <p:cNvPr id="13"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14" name="Text 11"/>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809297"/>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Who does the breaking and the moving?</a:t>
            </a:r>
            <a:endParaRPr lang="en-US" sz="3200" dirty="0"/>
          </a:p>
        </p:txBody>
      </p:sp>
      <p:sp>
        <p:nvSpPr>
          <p:cNvPr id="4" name="Text 1"/>
          <p:cNvSpPr/>
          <p:nvPr/>
        </p:nvSpPr>
        <p:spPr>
          <a:xfrm>
            <a:off x="4876678" y="2858393"/>
            <a:ext cx="6705432" cy="2212975"/>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Water dissolves some rock, pries cracks open when it freezes, and carries almost anything.</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Ice in glaciers scrapes bedrock and hauls boulders the size of houses.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Wind sandblasts rock and lofts dust across whole oceans.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Gravity pulls everything downhill, from one grain to an entire hillside.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Living things split rock with roots, grind it underfoot and dissolve it with acids.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Most of these are Earth's other systems, water, air, ice and life, acting on rock.</a:t>
            </a:r>
            <a:endParaRPr lang="en-US" sz="1400" dirty="0"/>
          </a:p>
        </p:txBody>
      </p:sp>
      <p:sp>
        <p:nvSpPr>
          <p:cNvPr id="5" name="Text 2"/>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304792" y="310515"/>
            <a:ext cx="9448564"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304792" y="587120"/>
            <a:ext cx="9143771"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One process, many sizes: wind on sand</a:t>
            </a:r>
            <a:endParaRPr lang="en-US" sz="3200" dirty="0"/>
          </a:p>
        </p:txBody>
      </p:sp>
      <p:sp>
        <p:nvSpPr>
          <p:cNvPr id="4" name="Text 2"/>
          <p:cNvSpPr/>
          <p:nvPr/>
        </p:nvSpPr>
        <p:spPr>
          <a:xfrm>
            <a:off x="304792" y="1645424"/>
            <a:ext cx="9448564"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The same wind doing the same thing, added up</a:t>
            </a:r>
            <a:endParaRPr lang="en-US" sz="1400" dirty="0"/>
          </a:p>
        </p:txBody>
      </p:sp>
      <p:sp>
        <p:nvSpPr>
          <p:cNvPr id="5" name="Shape 3"/>
          <p:cNvSpPr/>
          <p:nvPr/>
        </p:nvSpPr>
        <p:spPr>
          <a:xfrm>
            <a:off x="304792" y="2043807"/>
            <a:ext cx="9143771" cy="401241"/>
          </a:xfrm>
          <a:prstGeom prst="rect">
            <a:avLst/>
          </a:prstGeom>
          <a:solidFill>
            <a:srgbClr val="DDF8F2"/>
          </a:solidFill>
          <a:ln/>
        </p:spPr>
        <p:txBody>
          <a:bodyPr/>
          <a:p/>
        </p:txBody>
      </p:sp>
      <p:sp>
        <p:nvSpPr>
          <p:cNvPr id="6" name="Text 4"/>
          <p:cNvSpPr/>
          <p:nvPr/>
        </p:nvSpPr>
        <p:spPr>
          <a:xfrm>
            <a:off x="431789" y="2129215"/>
            <a:ext cx="9016774" cy="248841"/>
          </a:xfrm>
          <a:prstGeom prst="rect">
            <a:avLst/>
          </a:prstGeom>
          <a:noFill/>
          <a:ln/>
        </p:spPr>
        <p:txBody>
          <a:bodyPr wrap="none" lIns="0" tIns="0" rIns="0" bIns="0" rtlCol="0" anchor="t"/>
          <a:lstStyle/>
          <a:p>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A grain, about 1 mm</a:t>
            </a:r>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 Bounces a few centimeters in a gust. Grinds against its neighbors and gets smaller.</a:t>
            </a:r>
            <a:endParaRPr lang="en-US" sz="1400" dirty="0"/>
          </a:p>
        </p:txBody>
      </p:sp>
      <p:sp>
        <p:nvSpPr>
          <p:cNvPr id="7" name="Shape 5"/>
          <p:cNvSpPr/>
          <p:nvPr/>
        </p:nvSpPr>
        <p:spPr>
          <a:xfrm>
            <a:off x="304792" y="2597448"/>
            <a:ext cx="9143771" cy="401241"/>
          </a:xfrm>
          <a:prstGeom prst="rect">
            <a:avLst/>
          </a:prstGeom>
          <a:solidFill>
            <a:srgbClr val="DDF8F2"/>
          </a:solidFill>
          <a:ln/>
        </p:spPr>
        <p:txBody>
          <a:bodyPr/>
          <a:p/>
        </p:txBody>
      </p:sp>
      <p:sp>
        <p:nvSpPr>
          <p:cNvPr id="8" name="Text 6"/>
          <p:cNvSpPr/>
          <p:nvPr/>
        </p:nvSpPr>
        <p:spPr>
          <a:xfrm>
            <a:off x="431789" y="2682855"/>
            <a:ext cx="9016774" cy="248841"/>
          </a:xfrm>
          <a:prstGeom prst="rect">
            <a:avLst/>
          </a:prstGeom>
          <a:noFill/>
          <a:ln/>
        </p:spPr>
        <p:txBody>
          <a:bodyPr wrap="none" lIns="0" tIns="0" rIns="0" bIns="0" rtlCol="0" anchor="t"/>
          <a:lstStyle/>
          <a:p>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A ripple, centimeters high</a:t>
            </a:r>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 Forms in minutes as grains pile up on the sheltered side of a bump.</a:t>
            </a:r>
            <a:endParaRPr lang="en-US" sz="1400" dirty="0"/>
          </a:p>
        </p:txBody>
      </p:sp>
      <p:sp>
        <p:nvSpPr>
          <p:cNvPr id="9" name="Shape 7"/>
          <p:cNvSpPr/>
          <p:nvPr/>
        </p:nvSpPr>
        <p:spPr>
          <a:xfrm>
            <a:off x="304792" y="3151088"/>
            <a:ext cx="9143771" cy="650081"/>
          </a:xfrm>
          <a:prstGeom prst="rect">
            <a:avLst/>
          </a:prstGeom>
          <a:solidFill>
            <a:srgbClr val="DDF8F2"/>
          </a:solidFill>
          <a:ln/>
        </p:spPr>
        <p:txBody>
          <a:bodyPr/>
          <a:p/>
        </p:txBody>
      </p:sp>
      <p:sp>
        <p:nvSpPr>
          <p:cNvPr id="10" name="Text 8"/>
          <p:cNvSpPr/>
          <p:nvPr/>
        </p:nvSpPr>
        <p:spPr>
          <a:xfrm>
            <a:off x="431789" y="3236496"/>
            <a:ext cx="8889778"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A dune, tens to hundreds of meters</a:t>
            </a:r>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 Grains climb the windward slope and tumble down the steep side; the whole dune creeps downwind.</a:t>
            </a:r>
            <a:endParaRPr lang="en-US" sz="1400" dirty="0"/>
          </a:p>
        </p:txBody>
      </p:sp>
      <p:sp>
        <p:nvSpPr>
          <p:cNvPr id="11" name="Shape 9"/>
          <p:cNvSpPr/>
          <p:nvPr/>
        </p:nvSpPr>
        <p:spPr>
          <a:xfrm>
            <a:off x="304792" y="3953570"/>
            <a:ext cx="9143771" cy="401241"/>
          </a:xfrm>
          <a:prstGeom prst="rect">
            <a:avLst/>
          </a:prstGeom>
          <a:solidFill>
            <a:srgbClr val="DDF8F2"/>
          </a:solidFill>
          <a:ln/>
        </p:spPr>
        <p:txBody>
          <a:bodyPr/>
          <a:p/>
        </p:txBody>
      </p:sp>
      <p:sp>
        <p:nvSpPr>
          <p:cNvPr id="12" name="Text 10"/>
          <p:cNvSpPr/>
          <p:nvPr/>
        </p:nvSpPr>
        <p:spPr>
          <a:xfrm>
            <a:off x="431789" y="4038977"/>
            <a:ext cx="9016774" cy="248841"/>
          </a:xfrm>
          <a:prstGeom prst="rect">
            <a:avLst/>
          </a:prstGeom>
          <a:noFill/>
          <a:ln/>
        </p:spPr>
        <p:txBody>
          <a:bodyPr wrap="none" lIns="0" tIns="0" rIns="0" bIns="0" rtlCol="0" anchor="t"/>
          <a:lstStyle/>
          <a:p>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A dune field, kilometers across</a:t>
            </a:r>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 Hundreds of dunes marching in the same direction.</a:t>
            </a:r>
            <a:endParaRPr lang="en-US" sz="1400" dirty="0"/>
          </a:p>
        </p:txBody>
      </p:sp>
      <p:sp>
        <p:nvSpPr>
          <p:cNvPr id="13" name="Shape 11"/>
          <p:cNvSpPr/>
          <p:nvPr/>
        </p:nvSpPr>
        <p:spPr>
          <a:xfrm>
            <a:off x="304792" y="4507210"/>
            <a:ext cx="9143771" cy="650081"/>
          </a:xfrm>
          <a:prstGeom prst="rect">
            <a:avLst/>
          </a:prstGeom>
          <a:solidFill>
            <a:srgbClr val="DDF8F2"/>
          </a:solidFill>
          <a:ln/>
        </p:spPr>
        <p:txBody>
          <a:bodyPr/>
          <a:p/>
        </p:txBody>
      </p:sp>
      <p:sp>
        <p:nvSpPr>
          <p:cNvPr id="14" name="Text 12"/>
          <p:cNvSpPr/>
          <p:nvPr/>
        </p:nvSpPr>
        <p:spPr>
          <a:xfrm>
            <a:off x="431789" y="4592618"/>
            <a:ext cx="8889778"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A sand sea, tens of thousands of km²</a:t>
            </a:r>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 Visible from orbit. The Namib sand sea in southwest Africa covers about 34,000 km².</a:t>
            </a:r>
            <a:endParaRPr lang="en-US" sz="1400" dirty="0"/>
          </a:p>
        </p:txBody>
      </p:sp>
      <p:sp>
        <p:nvSpPr>
          <p:cNvPr id="15" name="Shape 13"/>
          <p:cNvSpPr/>
          <p:nvPr/>
        </p:nvSpPr>
        <p:spPr>
          <a:xfrm>
            <a:off x="304792" y="5309691"/>
            <a:ext cx="9143771" cy="401241"/>
          </a:xfrm>
          <a:prstGeom prst="rect">
            <a:avLst/>
          </a:prstGeom>
          <a:solidFill>
            <a:srgbClr val="DDF8F2"/>
          </a:solidFill>
          <a:ln/>
        </p:spPr>
        <p:txBody>
          <a:bodyPr/>
          <a:p/>
        </p:txBody>
      </p:sp>
      <p:sp>
        <p:nvSpPr>
          <p:cNvPr id="16" name="Text 14"/>
          <p:cNvSpPr/>
          <p:nvPr/>
        </p:nvSpPr>
        <p:spPr>
          <a:xfrm>
            <a:off x="431789" y="5395099"/>
            <a:ext cx="9016774" cy="248841"/>
          </a:xfrm>
          <a:prstGeom prst="rect">
            <a:avLst/>
          </a:prstGeom>
          <a:noFill/>
          <a:ln/>
        </p:spPr>
        <p:txBody>
          <a:bodyPr wrap="none" lIns="0" tIns="0" rIns="0" bIns="0" rtlCol="0" anchor="t"/>
          <a:lstStyle/>
          <a:p>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Dust plumes, across an ocean</a:t>
            </a:r>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 The finest grains, worn to dust, blow from Africa over the Atlantic.</a:t>
            </a:r>
            <a:endParaRPr lang="en-US" sz="1400" dirty="0"/>
          </a:p>
        </p:txBody>
      </p:sp>
      <p:sp>
        <p:nvSpPr>
          <p:cNvPr id="17" name="Text 15"/>
          <p:cNvSpPr/>
          <p:nvPr/>
        </p:nvSpPr>
        <p:spPr>
          <a:xfrm>
            <a:off x="304792" y="5878890"/>
            <a:ext cx="9448564" cy="248841"/>
          </a:xfrm>
          <a:prstGeom prst="rect">
            <a:avLst/>
          </a:prstGeom>
          <a:noFill/>
          <a:ln/>
        </p:spPr>
        <p:txBody>
          <a:bodyPr wrap="none" lIns="0" tIns="0" rIns="0" bIns="0" rtlCol="0" anchor="t"/>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Six sizes, one process. Each level is built from the one below it.</a:t>
            </a:r>
            <a:endParaRPr lang="en-US" sz="1400" dirty="0"/>
          </a:p>
        </p:txBody>
      </p:sp>
      <p:pic>
        <p:nvPicPr>
          <p:cNvPr id="18" name="Image 0" descr="preencoded.png">    </p:cNvPr>
          <p:cNvPicPr>
            <a:picLocks noChangeAspect="1"/>
          </p:cNvPicPr>
          <p:nvPr/>
        </p:nvPicPr>
        <p:blipFill>
          <a:blip r:embed="rId1"/>
          <a:stretch>
            <a:fillRect/>
          </a:stretch>
        </p:blipFill>
        <p:spPr>
          <a:xfrm>
            <a:off x="9753356" y="0"/>
            <a:ext cx="2438339" cy="6858000"/>
          </a:xfrm>
          <a:prstGeom prst="rect">
            <a:avLst/>
          </a:prstGeom>
        </p:spPr>
      </p:pic>
      <p:sp>
        <p:nvSpPr>
          <p:cNvPr id="19" name="Text 16"/>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120452" y="1197729"/>
            <a:ext cx="7071243"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THINK, PAIR, SHARE</a:t>
            </a:r>
            <a:endParaRPr lang="en-US" sz="1050" dirty="0"/>
          </a:p>
        </p:txBody>
      </p:sp>
      <p:sp>
        <p:nvSpPr>
          <p:cNvPr id="4" name="Text 1"/>
          <p:cNvSpPr/>
          <p:nvPr/>
        </p:nvSpPr>
        <p:spPr>
          <a:xfrm>
            <a:off x="5120452" y="1474334"/>
            <a:ext cx="6614054"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Discuss: can a change you cannot see build a 300 m dune?</a:t>
            </a:r>
            <a:endParaRPr lang="en-US" sz="3200" dirty="0"/>
          </a:p>
        </p:txBody>
      </p:sp>
      <p:sp>
        <p:nvSpPr>
          <p:cNvPr id="5" name="Text 2"/>
          <p:cNvSpPr/>
          <p:nvPr/>
        </p:nvSpPr>
        <p:spPr>
          <a:xfrm>
            <a:off x="5120452" y="2970411"/>
            <a:ext cx="6614054" cy="133310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What is the smallest change you could measure on a dune in one day? In one year?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How would you turn that measurement into a rate?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What else, besides the rate, would you need to know to predict the dune's size?</a:t>
            </a:r>
            <a:endParaRPr lang="en-US" sz="1400" dirty="0"/>
          </a:p>
        </p:txBody>
      </p:sp>
      <p:sp>
        <p:nvSpPr>
          <p:cNvPr id="6" name="Shape 3"/>
          <p:cNvSpPr/>
          <p:nvPr/>
        </p:nvSpPr>
        <p:spPr>
          <a:xfrm>
            <a:off x="5120452" y="4462264"/>
            <a:ext cx="6614054" cy="1203722"/>
          </a:xfrm>
          <a:prstGeom prst="rect">
            <a:avLst/>
          </a:prstGeom>
          <a:solidFill>
            <a:srgbClr val="192248"/>
          </a:solidFill>
          <a:ln/>
        </p:spPr>
        <p:txBody>
          <a:bodyPr/>
          <a:p/>
        </p:txBody>
      </p:sp>
      <p:sp>
        <p:nvSpPr>
          <p:cNvPr id="7" name="Text 4"/>
          <p:cNvSpPr/>
          <p:nvPr/>
        </p:nvSpPr>
        <p:spPr>
          <a:xfrm>
            <a:off x="5349047" y="4700072"/>
            <a:ext cx="6156866"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FFFFFF"/>
                </a:solidFill>
                <a:latin typeface="Open Sans Bold" pitchFamily="34" charset="0"/>
                <a:ea typeface="Open Sans Bold" pitchFamily="34" charset="-122"/>
                <a:cs typeface="Open Sans Bold" pitchFamily="34" charset="-120"/>
              </a:rPr>
              <a:t>A gust moves each sand grain only a few centimeters, and nobody has ever watched a dune grow. Could gusts alone build a dune 300 m tall? What would you need to measure to decide?</a:t>
            </a:r>
            <a:endParaRPr lang="en-US" sz="1400" dirty="0"/>
          </a:p>
        </p:txBody>
      </p:sp>
      <p:sp>
        <p:nvSpPr>
          <p:cNvPr id="8" name="Text 5"/>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707102"/>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Slow changes: the ones you cannot feel</a:t>
            </a:r>
            <a:endParaRPr lang="en-US" sz="3200" dirty="0"/>
          </a:p>
        </p:txBody>
      </p:sp>
      <p:sp>
        <p:nvSpPr>
          <p:cNvPr id="3" name="Text 1"/>
          <p:cNvSpPr/>
          <p:nvPr/>
        </p:nvSpPr>
        <p:spPr>
          <a:xfrm>
            <a:off x="609585" y="2756198"/>
            <a:ext cx="6309262" cy="241736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Plates carrying continents creep a few centimeters a year, about as fast as fingernails grow.</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Uplift raises mountain ranges over millions to tens of millions of years.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Buried sand becomes sandstone: compaction squeezes, cementation glues. Millions of years.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Weakly acidic water dissolves limestone into caves over hundreds of thousands of years.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river cutting a fraction of a millimeter a year can carve a canyon in a few million years.</a:t>
            </a:r>
            <a:endParaRPr lang="en-US" sz="1400" dirty="0"/>
          </a:p>
        </p:txBody>
      </p:sp>
      <p:pic>
        <p:nvPicPr>
          <p:cNvPr id="4"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5" name="Text 2"/>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566130" cy="6858000"/>
          </a:xfrm>
          <a:prstGeom prst="rect">
            <a:avLst/>
          </a:prstGeom>
        </p:spPr>
      </p:pic>
      <p:sp>
        <p:nvSpPr>
          <p:cNvPr id="3" name="Text 0"/>
          <p:cNvSpPr/>
          <p:nvPr/>
        </p:nvSpPr>
        <p:spPr>
          <a:xfrm>
            <a:off x="4251814" y="1163995"/>
            <a:ext cx="7939881"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4" name="Text 1"/>
          <p:cNvSpPr/>
          <p:nvPr/>
        </p:nvSpPr>
        <p:spPr>
          <a:xfrm>
            <a:off x="4251814" y="1440600"/>
            <a:ext cx="7558891"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Words for slow change and for measuring it</a:t>
            </a:r>
            <a:endParaRPr lang="en-US" sz="3200" dirty="0"/>
          </a:p>
        </p:txBody>
      </p:sp>
      <p:sp>
        <p:nvSpPr>
          <p:cNvPr id="5" name="Shape 2"/>
          <p:cNvSpPr/>
          <p:nvPr/>
        </p:nvSpPr>
        <p:spPr>
          <a:xfrm>
            <a:off x="4251814" y="2489696"/>
            <a:ext cx="7558891" cy="1051322"/>
          </a:xfrm>
          <a:prstGeom prst="roundRect">
            <a:avLst>
              <a:gd name="adj" fmla="val 7103"/>
            </a:avLst>
          </a:prstGeom>
          <a:solidFill>
            <a:srgbClr val="D6F5EE"/>
          </a:solidFill>
          <a:ln/>
        </p:spPr>
        <p:txBody>
          <a:bodyPr/>
          <a:p/>
        </p:txBody>
      </p:sp>
      <p:sp>
        <p:nvSpPr>
          <p:cNvPr id="6" name="Text 3"/>
          <p:cNvSpPr/>
          <p:nvPr/>
        </p:nvSpPr>
        <p:spPr>
          <a:xfrm>
            <a:off x="4480408" y="2651304"/>
            <a:ext cx="7101702"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uplift</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The raising of a large area of crust by forces from deep inside Earth; usually very slow, but an earthquake can lift land several meters in minutes.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Sea-floor fossils found high in the Himalaya got there by uplift.</a:t>
            </a:r>
            <a:endParaRPr lang="en-US" sz="1400" dirty="0"/>
          </a:p>
        </p:txBody>
      </p:sp>
      <p:sp>
        <p:nvSpPr>
          <p:cNvPr id="7" name="Shape 4"/>
          <p:cNvSpPr/>
          <p:nvPr/>
        </p:nvSpPr>
        <p:spPr>
          <a:xfrm>
            <a:off x="4251814" y="3693418"/>
            <a:ext cx="7558891" cy="802481"/>
          </a:xfrm>
          <a:prstGeom prst="roundRect">
            <a:avLst>
              <a:gd name="adj" fmla="val 9305"/>
            </a:avLst>
          </a:prstGeom>
          <a:solidFill>
            <a:srgbClr val="D6F5EE"/>
          </a:solidFill>
          <a:ln/>
        </p:spPr>
        <p:txBody>
          <a:bodyPr/>
          <a:p/>
        </p:txBody>
      </p:sp>
      <p:sp>
        <p:nvSpPr>
          <p:cNvPr id="8" name="Text 5"/>
          <p:cNvSpPr/>
          <p:nvPr/>
        </p:nvSpPr>
        <p:spPr>
          <a:xfrm>
            <a:off x="4480408" y="3855026"/>
            <a:ext cx="7101702"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chemical weathering</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Weathering by a chemical reaction that dissolves or changes rock.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Weakly acidic groundwater dissolving limestone to open a cave.</a:t>
            </a:r>
            <a:endParaRPr lang="en-US" sz="1400" dirty="0"/>
          </a:p>
        </p:txBody>
      </p:sp>
      <p:sp>
        <p:nvSpPr>
          <p:cNvPr id="9" name="Shape 6"/>
          <p:cNvSpPr/>
          <p:nvPr/>
        </p:nvSpPr>
        <p:spPr>
          <a:xfrm>
            <a:off x="4251814" y="4648299"/>
            <a:ext cx="7558891" cy="1051322"/>
          </a:xfrm>
          <a:prstGeom prst="roundRect">
            <a:avLst>
              <a:gd name="adj" fmla="val 7103"/>
            </a:avLst>
          </a:prstGeom>
          <a:solidFill>
            <a:srgbClr val="D6F5EE"/>
          </a:solidFill>
          <a:ln/>
        </p:spPr>
        <p:txBody>
          <a:bodyPr/>
          <a:p/>
        </p:txBody>
      </p:sp>
      <p:sp>
        <p:nvSpPr>
          <p:cNvPr id="10" name="Text 7"/>
          <p:cNvSpPr/>
          <p:nvPr/>
        </p:nvSpPr>
        <p:spPr>
          <a:xfrm>
            <a:off x="4480408" y="4809907"/>
            <a:ext cx="7101702"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rate of change</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Change divided by time, such as millimeters per year. Rate times time gives the total change.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0.3 mm per year of river cutting, times 5 million years, is 1,500 m of canyon.</a:t>
            </a:r>
            <a:endParaRPr lang="en-US" sz="1400" dirty="0"/>
          </a:p>
        </p:txBody>
      </p:sp>
      <p:sp>
        <p:nvSpPr>
          <p:cNvPr id="11" name="Text 8"/>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658501"/>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3" name="Text 1"/>
          <p:cNvSpPr/>
          <p:nvPr/>
        </p:nvSpPr>
        <p:spPr>
          <a:xfrm>
            <a:off x="609585" y="1935106"/>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how far does slow go?</a:t>
            </a:r>
            <a:endParaRPr lang="en-US" sz="3200" dirty="0"/>
          </a:p>
        </p:txBody>
      </p:sp>
      <p:sp>
        <p:nvSpPr>
          <p:cNvPr id="4" name="Text 2"/>
          <p:cNvSpPr/>
          <p:nvPr/>
        </p:nvSpPr>
        <p:spPr>
          <a:xfrm>
            <a:off x="609585" y="2993410"/>
            <a:ext cx="6309262"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A plate moves 2.5 cm every year. If it keeps that pace, how far does it travel in one million years?</a:t>
            </a:r>
            <a:endParaRPr lang="en-US" sz="1400" dirty="0"/>
          </a:p>
        </p:txBody>
      </p:sp>
      <p:sp>
        <p:nvSpPr>
          <p:cNvPr id="5" name="Shape 3"/>
          <p:cNvSpPr/>
          <p:nvPr/>
        </p:nvSpPr>
        <p:spPr>
          <a:xfrm>
            <a:off x="609585" y="3640634"/>
            <a:ext cx="3078383" cy="706041"/>
          </a:xfrm>
          <a:prstGeom prst="roundRect">
            <a:avLst>
              <a:gd name="adj" fmla="val 10576"/>
            </a:avLst>
          </a:prstGeom>
          <a:solidFill>
            <a:srgbClr val="D6F5EE"/>
          </a:solidFill>
          <a:ln/>
        </p:spPr>
        <p:txBody>
          <a:bodyPr/>
          <a:p/>
        </p:txBody>
      </p:sp>
      <p:sp>
        <p:nvSpPr>
          <p:cNvPr id="6" name="Text 4"/>
          <p:cNvSpPr/>
          <p:nvPr/>
        </p:nvSpPr>
        <p:spPr>
          <a:xfrm>
            <a:off x="838179" y="3878441"/>
            <a:ext cx="2849789"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25 meters</a:t>
            </a:r>
            <a:endParaRPr lang="en-US" sz="1400" dirty="0"/>
          </a:p>
        </p:txBody>
      </p:sp>
      <p:sp>
        <p:nvSpPr>
          <p:cNvPr id="7" name="Shape 5"/>
          <p:cNvSpPr/>
          <p:nvPr/>
        </p:nvSpPr>
        <p:spPr>
          <a:xfrm>
            <a:off x="3840364" y="3640634"/>
            <a:ext cx="3078482" cy="706041"/>
          </a:xfrm>
          <a:prstGeom prst="roundRect">
            <a:avLst>
              <a:gd name="adj" fmla="val 10576"/>
            </a:avLst>
          </a:prstGeom>
          <a:solidFill>
            <a:srgbClr val="D6F5EE"/>
          </a:solidFill>
          <a:ln/>
        </p:spPr>
        <p:txBody>
          <a:bodyPr/>
          <a:p/>
        </p:txBody>
      </p:sp>
      <p:sp>
        <p:nvSpPr>
          <p:cNvPr id="8" name="Text 6"/>
          <p:cNvSpPr/>
          <p:nvPr/>
        </p:nvSpPr>
        <p:spPr>
          <a:xfrm>
            <a:off x="4068958" y="3878441"/>
            <a:ext cx="2849888"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B. 2.5 kilometers</a:t>
            </a:r>
            <a:endParaRPr lang="en-US" sz="1400" dirty="0"/>
          </a:p>
        </p:txBody>
      </p:sp>
      <p:sp>
        <p:nvSpPr>
          <p:cNvPr id="9" name="Shape 7"/>
          <p:cNvSpPr/>
          <p:nvPr/>
        </p:nvSpPr>
        <p:spPr>
          <a:xfrm>
            <a:off x="609585" y="4499074"/>
            <a:ext cx="3078383" cy="706041"/>
          </a:xfrm>
          <a:prstGeom prst="roundRect">
            <a:avLst>
              <a:gd name="adj" fmla="val 10576"/>
            </a:avLst>
          </a:prstGeom>
          <a:solidFill>
            <a:srgbClr val="D6F5EE"/>
          </a:solidFill>
          <a:ln/>
        </p:spPr>
        <p:txBody>
          <a:bodyPr/>
          <a:p/>
        </p:txBody>
      </p:sp>
      <p:sp>
        <p:nvSpPr>
          <p:cNvPr id="10" name="Text 8"/>
          <p:cNvSpPr/>
          <p:nvPr/>
        </p:nvSpPr>
        <p:spPr>
          <a:xfrm>
            <a:off x="838179" y="4736882"/>
            <a:ext cx="2849789"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 25 kilometers</a:t>
            </a:r>
            <a:endParaRPr lang="en-US" sz="1400" dirty="0"/>
          </a:p>
        </p:txBody>
      </p:sp>
      <p:sp>
        <p:nvSpPr>
          <p:cNvPr id="11" name="Shape 9"/>
          <p:cNvSpPr/>
          <p:nvPr/>
        </p:nvSpPr>
        <p:spPr>
          <a:xfrm>
            <a:off x="3840364" y="4499074"/>
            <a:ext cx="3078482" cy="706041"/>
          </a:xfrm>
          <a:prstGeom prst="roundRect">
            <a:avLst>
              <a:gd name="adj" fmla="val 10576"/>
            </a:avLst>
          </a:prstGeom>
          <a:solidFill>
            <a:srgbClr val="D6F5EE"/>
          </a:solidFill>
          <a:ln/>
        </p:spPr>
        <p:txBody>
          <a:bodyPr/>
          <a:p/>
        </p:txBody>
      </p:sp>
      <p:sp>
        <p:nvSpPr>
          <p:cNvPr id="12" name="Text 10"/>
          <p:cNvSpPr/>
          <p:nvPr/>
        </p:nvSpPr>
        <p:spPr>
          <a:xfrm>
            <a:off x="4068958" y="4736882"/>
            <a:ext cx="2849888"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250 kilometers</a:t>
            </a:r>
            <a:endParaRPr lang="en-US" sz="1400" dirty="0"/>
          </a:p>
        </p:txBody>
      </p:sp>
      <p:pic>
        <p:nvPicPr>
          <p:cNvPr id="13"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14" name="Text 11"/>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707102"/>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Fast changes: seconds to weeks</a:t>
            </a:r>
            <a:endParaRPr lang="en-US" sz="3200" dirty="0"/>
          </a:p>
        </p:txBody>
      </p:sp>
      <p:sp>
        <p:nvSpPr>
          <p:cNvPr id="4" name="Text 1"/>
          <p:cNvSpPr/>
          <p:nvPr/>
        </p:nvSpPr>
        <p:spPr>
          <a:xfrm>
            <a:off x="5272849" y="2756198"/>
            <a:ext cx="6309262" cy="241736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Landslide: minutes. A slope soaked by rain or shaken by an earthquake lets go.</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Flash flood: hours. Heavy rain in a short time, or a dam, levee or ice jam giving way.</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Volcanic eruption: often weeks, though some run for years.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Asteroid impact: seconds to blast a crater; dust can cool the whole planet for years.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'Sudden' describes the event. The conditions behind it usually build slowly.</a:t>
            </a:r>
            <a:endParaRPr lang="en-US" sz="1400" dirty="0"/>
          </a:p>
        </p:txBody>
      </p:sp>
      <p:sp>
        <p:nvSpPr>
          <p:cNvPr id="5" name="Text 2"/>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304792" y="183515"/>
            <a:ext cx="9854953"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304792" y="460120"/>
            <a:ext cx="9550161"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Two rulers for every change</a:t>
            </a:r>
            <a:endParaRPr lang="en-US" sz="3200" dirty="0"/>
          </a:p>
        </p:txBody>
      </p:sp>
      <p:sp>
        <p:nvSpPr>
          <p:cNvPr id="4" name="Text 2"/>
          <p:cNvSpPr/>
          <p:nvPr/>
        </p:nvSpPr>
        <p:spPr>
          <a:xfrm>
            <a:off x="304792" y="1072713"/>
            <a:ext cx="9854953" cy="319980"/>
          </a:xfrm>
          <a:prstGeom prst="rect">
            <a:avLst/>
          </a:prstGeom>
          <a:noFill/>
          <a:ln/>
        </p:spPr>
        <p:txBody>
          <a:bodyPr wrap="none" lIns="0" tIns="0" rIns="0" bIns="0" rtlCol="0" anchor="t"/>
          <a:lstStyle/>
          <a:p>
            <a:pPr algn="l" indent="0" marL="0">
              <a:lnSpc>
                <a:spcPct val="117000"/>
              </a:lnSpc>
              <a:buNone/>
            </a:pPr>
            <a:r>
              <a:rPr lang="en-US" sz="1800" b="1" dirty="0">
                <a:solidFill>
                  <a:srgbClr val="333F70"/>
                </a:solidFill>
                <a:latin typeface="Open Sans Bold" pitchFamily="34" charset="0"/>
                <a:ea typeface="Open Sans Bold" pitchFamily="34" charset="-122"/>
                <a:cs typeface="Open Sans Bold" pitchFamily="34" charset="-120"/>
              </a:rPr>
              <a:t>Model: Space ruler and time ruler, read separately</a:t>
            </a:r>
            <a:endParaRPr lang="en-US" sz="180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304792" y="1540966"/>
          <a:ext cx="9550161" cy="914400"/>
        </p:xfrm>
        <a:graphic>
          <a:graphicData uri="http://schemas.openxmlformats.org/drawingml/2006/table">
            <a:tbl>
              <a:tblPr/>
              <a:tblGrid>
                <a:gridCol w="3247051"/>
                <a:gridCol w="3055960"/>
                <a:gridCol w="3247150"/>
              </a:tblGrid>
              <a:tr h="427920">
                <a:tc>
                  <a:txBody>
                    <a:bodyPr/>
                    <a:lstStyle/>
                    <a:p>
                      <a:pPr algn="l" indent="0" marL="0">
                        <a:buNone/>
                      </a:pPr>
                      <a:r>
                        <a:rPr lang="en-US" sz="1800" b="1" dirty="0">
                          <a:solidFill>
                            <a:srgbClr val="333F70"/>
                          </a:solidFill>
                          <a:latin typeface="Open Sans" pitchFamily="34" charset="0"/>
                          <a:ea typeface="Open Sans" pitchFamily="34" charset="-122"/>
                          <a:cs typeface="Open Sans" pitchFamily="34" charset="-120"/>
                        </a:rPr>
                        <a:t>Beetle tracks in sand</a:t>
                      </a:r>
                      <a:pPr algn="l" indent="0" marL="0">
                        <a:buNone/>
                      </a:pPr>
                      <a:r>
                        <a:rPr lang="en-US" sz="1800" b="1" dirty="0">
                          <a:solidFill>
                            <a:srgbClr val="333F70"/>
                          </a:solidFill>
                          <a:latin typeface="Open Sans" pitchFamily="34" charset="0"/>
                          <a:ea typeface="Open Sans" pitchFamily="34" charset="-122"/>
                          <a:cs typeface="Open Sans" pitchFamily="34" charset="-120"/>
                        </a:rPr>
                        <a:t>:</a:t>
                      </a:r>
                      <a:endParaRPr lang="en-US" sz="1800" dirty="0">
                        <a:latin typeface="Open Sans" charset="0"/>
                        <a:ea typeface="Open Sans" charset="0"/>
                        <a:cs typeface="Open Sans" charset="0"/>
                      </a:endParaRPr>
                    </a:p>
                  </a:txBody>
                  <a:tcPr marL="101598" marR="101598" marT="50799" marB="50799"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800" dirty="0">
                          <a:solidFill>
                            <a:srgbClr val="000000"/>
                          </a:solidFill>
                          <a:latin typeface="Open Sans" pitchFamily="34" charset="0"/>
                          <a:ea typeface="Open Sans" pitchFamily="34" charset="-122"/>
                          <a:cs typeface="Open Sans" pitchFamily="34" charset="-120"/>
                        </a:rPr>
                        <a:t>Space: millimeters.</a:t>
                      </a:r>
                      <a:endParaRPr lang="en-US" sz="1800" dirty="0">
                        <a:latin typeface="Open Sans" charset="0"/>
                        <a:ea typeface="Open Sans" charset="0"/>
                        <a:cs typeface="Open Sans" charset="0"/>
                      </a:endParaRPr>
                    </a:p>
                  </a:txBody>
                  <a:tcPr marL="101598" marR="101598" marT="50799" marB="50799" anchor="ctr">
                    <a:lnL w="12700" cap="flat" cmpd="sng" algn="ctr">
                      <a:solidFill>
                        <a:srgbClr val="B4EEE0"/>
                      </a:solidFill>
                      <a:prstDash val="solid"/>
                      <a:round/>
                      <a:headEnd type="none" w="med" len="med"/>
                      <a:tailEnd type="none" w="med" len="med"/>
                    </a:lnL>
                    <a:lnR w="12700" cap="flat" cmpd="sng" algn="ctr">
                      <a:solidFill>
                        <a:srgbClr val="B4EEE0"/>
                      </a:solidFill>
                      <a:prstDash val="solid"/>
                      <a:round/>
                      <a:headEnd type="none" w="med" len="med"/>
                      <a:tailEnd type="none" w="med" len="med"/>
                    </a:lnR>
                    <a:lnT w="12700" cap="flat" cmpd="sng" algn="ctr">
                      <a:solidFill>
                        <a:srgbClr val="B4EEE0"/>
                      </a:solidFill>
                      <a:prstDash val="solid"/>
                      <a:round/>
                      <a:headEnd type="none" w="med" len="med"/>
                      <a:tailEnd type="none" w="med" len="med"/>
                    </a:lnT>
                    <a:lnB w="12700" cap="flat" cmpd="sng" algn="ctr">
                      <a:solidFill>
                        <a:srgbClr val="BCDBD4"/>
                      </a:solidFill>
                      <a:prstDash val="solid"/>
                      <a:round/>
                      <a:headEnd type="none" w="med" len="med"/>
                      <a:tailEnd type="none" w="med" len="med"/>
                    </a:lnB>
                    <a:solidFill>
                      <a:srgbClr val="B4EEE0"/>
                    </a:solidFill>
                  </a:tcPr>
                </a:tc>
                <a:tc>
                  <a:txBody>
                    <a:bodyPr/>
                    <a:lstStyle/>
                    <a:p>
                      <a:pPr algn="l" indent="0" marL="0">
                        <a:buNone/>
                      </a:pPr>
                      <a:r>
                        <a:rPr lang="en-US" sz="1800" dirty="0">
                          <a:solidFill>
                            <a:srgbClr val="000000"/>
                          </a:solidFill>
                          <a:latin typeface="Open Sans" pitchFamily="34" charset="0"/>
                          <a:ea typeface="Open Sans" pitchFamily="34" charset="-122"/>
                          <a:cs typeface="Open Sans" pitchFamily="34" charset="-120"/>
                        </a:rPr>
                        <a:t>Time: seconds.</a:t>
                      </a:r>
                      <a:endParaRPr lang="en-US" sz="1800" dirty="0">
                        <a:latin typeface="Open Sans" charset="0"/>
                        <a:ea typeface="Open Sans" charset="0"/>
                        <a:cs typeface="Open Sans" charset="0"/>
                      </a:endParaRPr>
                    </a:p>
                  </a:txBody>
                  <a:tcPr marL="101598" marR="101598" marT="50799" marB="50799" anchor="ctr">
                    <a:lnL w="12700" cap="flat" cmpd="sng" algn="ctr">
                      <a:solidFill>
                        <a:srgbClr val="DDF8F2"/>
                      </a:solidFill>
                      <a:prstDash val="solid"/>
                      <a:round/>
                      <a:headEnd type="none" w="med" len="med"/>
                      <a:tailEnd type="none" w="med" len="med"/>
                    </a:lnL>
                    <a:lnR w="12700" cap="flat" cmpd="sng" algn="ctr">
                      <a:solidFill>
                        <a:srgbClr val="DDF8F2"/>
                      </a:solidFill>
                      <a:prstDash val="solid"/>
                      <a:round/>
                      <a:headEnd type="none" w="med" len="med"/>
                      <a:tailEnd type="none" w="med" len="med"/>
                    </a:lnR>
                    <a:lnT w="12700" cap="flat" cmpd="sng" algn="ctr">
                      <a:solidFill>
                        <a:srgbClr val="DDF8F2"/>
                      </a:solidFill>
                      <a:prstDash val="solid"/>
                      <a:round/>
                      <a:headEnd type="none" w="med" len="med"/>
                      <a:tailEnd type="none" w="med" len="med"/>
                    </a:lnT>
                    <a:lnB w="12700" cap="flat" cmpd="sng" algn="ctr">
                      <a:solidFill>
                        <a:srgbClr val="BCDBD4"/>
                      </a:solidFill>
                      <a:prstDash val="solid"/>
                      <a:round/>
                      <a:headEnd type="none" w="med" len="med"/>
                      <a:tailEnd type="none" w="med" len="med"/>
                    </a:lnB>
                    <a:solidFill>
                      <a:srgbClr val="DDF8F2"/>
                    </a:solidFill>
                  </a:tcPr>
                </a:tc>
              </a:tr>
              <a:tr h="747892">
                <a:tc>
                  <a:txBody>
                    <a:bodyPr/>
                    <a:lstStyle/>
                    <a:p>
                      <a:pPr algn="l" indent="0" marL="0">
                        <a:buNone/>
                      </a:pPr>
                      <a:r>
                        <a:rPr lang="en-US" sz="1800" b="1" dirty="0">
                          <a:solidFill>
                            <a:srgbClr val="333F70"/>
                          </a:solidFill>
                          <a:latin typeface="Open Sans" pitchFamily="34" charset="0"/>
                          <a:ea typeface="Open Sans" pitchFamily="34" charset="-122"/>
                          <a:cs typeface="Open Sans" pitchFamily="34" charset="-120"/>
                        </a:rPr>
                        <a:t>A landslide</a:t>
                      </a:r>
                      <a:pPr algn="l" indent="0" marL="0">
                        <a:buNone/>
                      </a:pPr>
                      <a:r>
                        <a:rPr lang="en-US" sz="1800" b="1" dirty="0">
                          <a:solidFill>
                            <a:srgbClr val="333F70"/>
                          </a:solidFill>
                          <a:latin typeface="Open Sans" pitchFamily="34" charset="0"/>
                          <a:ea typeface="Open Sans" pitchFamily="34" charset="-122"/>
                          <a:cs typeface="Open Sans" pitchFamily="34" charset="-120"/>
                        </a:rPr>
                        <a:t>:</a:t>
                      </a:r>
                      <a:endParaRPr lang="en-US" sz="1800" dirty="0">
                        <a:latin typeface="Open Sans" charset="0"/>
                        <a:ea typeface="Open Sans" charset="0"/>
                        <a:cs typeface="Open Sans" charset="0"/>
                      </a:endParaRPr>
                    </a:p>
                  </a:txBody>
                  <a:tcPr marL="101598" marR="101598" marT="50799" marB="50799"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800" dirty="0">
                          <a:solidFill>
                            <a:srgbClr val="000000"/>
                          </a:solidFill>
                          <a:latin typeface="Open Sans" pitchFamily="34" charset="0"/>
                          <a:ea typeface="Open Sans" pitchFamily="34" charset="-122"/>
                          <a:cs typeface="Open Sans" pitchFamily="34" charset="-120"/>
                        </a:rPr>
                        <a:t>Space: hundreds of meters.</a:t>
                      </a:r>
                      <a:endParaRPr lang="en-US" sz="1800" dirty="0">
                        <a:latin typeface="Open Sans" charset="0"/>
                        <a:ea typeface="Open Sans" charset="0"/>
                        <a:cs typeface="Open Sans" charset="0"/>
                      </a:endParaRPr>
                    </a:p>
                  </a:txBody>
                  <a:tcPr marL="101598" marR="101598" marT="50799" marB="50799" anchor="ctr">
                    <a:lnL w="12700" cap="flat" cmpd="sng" algn="ctr">
                      <a:solidFill>
                        <a:srgbClr val="B4EEE0"/>
                      </a:solidFill>
                      <a:prstDash val="solid"/>
                      <a:round/>
                      <a:headEnd type="none" w="med" len="med"/>
                      <a:tailEnd type="none" w="med" len="med"/>
                    </a:lnL>
                    <a:lnR w="12700" cap="flat" cmpd="sng" algn="ctr">
                      <a:solidFill>
                        <a:srgbClr val="B4EEE0"/>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solidFill>
                      <a:srgbClr val="B4EEE0"/>
                    </a:solidFill>
                  </a:tcPr>
                </a:tc>
                <a:tc>
                  <a:txBody>
                    <a:bodyPr/>
                    <a:lstStyle/>
                    <a:p>
                      <a:pPr algn="l" indent="0" marL="0">
                        <a:buNone/>
                      </a:pPr>
                      <a:r>
                        <a:rPr lang="en-US" sz="1800" dirty="0">
                          <a:solidFill>
                            <a:srgbClr val="000000"/>
                          </a:solidFill>
                          <a:latin typeface="Open Sans" pitchFamily="34" charset="0"/>
                          <a:ea typeface="Open Sans" pitchFamily="34" charset="-122"/>
                          <a:cs typeface="Open Sans" pitchFamily="34" charset="-120"/>
                        </a:rPr>
                        <a:t>Time: minutes.</a:t>
                      </a:r>
                      <a:endParaRPr lang="en-US" sz="1800" dirty="0">
                        <a:latin typeface="Open Sans" charset="0"/>
                        <a:ea typeface="Open Sans" charset="0"/>
                        <a:cs typeface="Open Sans" charset="0"/>
                      </a:endParaRPr>
                    </a:p>
                  </a:txBody>
                  <a:tcPr marL="101598" marR="101598" marT="50799" marB="50799" anchor="ctr">
                    <a:lnL w="12700" cap="flat" cmpd="sng" algn="ctr">
                      <a:solidFill>
                        <a:srgbClr val="DDF8F2"/>
                      </a:solidFill>
                      <a:prstDash val="solid"/>
                      <a:round/>
                      <a:headEnd type="none" w="med" len="med"/>
                      <a:tailEnd type="none" w="med" len="med"/>
                    </a:lnL>
                    <a:lnR w="12700" cap="flat" cmpd="sng" algn="ctr">
                      <a:solidFill>
                        <a:srgbClr val="DDF8F2"/>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solidFill>
                      <a:srgbClr val="DDF8F2"/>
                    </a:solidFill>
                  </a:tcPr>
                </a:tc>
              </a:tr>
              <a:tr h="427920">
                <a:tc>
                  <a:txBody>
                    <a:bodyPr/>
                    <a:lstStyle/>
                    <a:p>
                      <a:pPr algn="l" indent="0" marL="0">
                        <a:buNone/>
                      </a:pPr>
                      <a:r>
                        <a:rPr lang="en-US" sz="1800" b="1" dirty="0">
                          <a:solidFill>
                            <a:srgbClr val="333F70"/>
                          </a:solidFill>
                          <a:latin typeface="Open Sans" pitchFamily="34" charset="0"/>
                          <a:ea typeface="Open Sans" pitchFamily="34" charset="-122"/>
                          <a:cs typeface="Open Sans" pitchFamily="34" charset="-120"/>
                        </a:rPr>
                        <a:t>Impact dust cools Earth</a:t>
                      </a:r>
                      <a:pPr algn="l" indent="0" marL="0">
                        <a:buNone/>
                      </a:pPr>
                      <a:r>
                        <a:rPr lang="en-US" sz="1800" b="1" dirty="0">
                          <a:solidFill>
                            <a:srgbClr val="333F70"/>
                          </a:solidFill>
                          <a:latin typeface="Open Sans" pitchFamily="34" charset="0"/>
                          <a:ea typeface="Open Sans" pitchFamily="34" charset="-122"/>
                          <a:cs typeface="Open Sans" pitchFamily="34" charset="-120"/>
                        </a:rPr>
                        <a:t>:</a:t>
                      </a:r>
                      <a:endParaRPr lang="en-US" sz="1800" dirty="0">
                        <a:latin typeface="Open Sans" charset="0"/>
                        <a:ea typeface="Open Sans" charset="0"/>
                        <a:cs typeface="Open Sans" charset="0"/>
                      </a:endParaRPr>
                    </a:p>
                  </a:txBody>
                  <a:tcPr marL="101598" marR="101598" marT="50799" marB="50799"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800" dirty="0">
                          <a:solidFill>
                            <a:srgbClr val="000000"/>
                          </a:solidFill>
                          <a:latin typeface="Open Sans" pitchFamily="34" charset="0"/>
                          <a:ea typeface="Open Sans" pitchFamily="34" charset="-122"/>
                          <a:cs typeface="Open Sans" pitchFamily="34" charset="-120"/>
                        </a:rPr>
                        <a:t>Space: global.</a:t>
                      </a:r>
                      <a:endParaRPr lang="en-US" sz="1800" dirty="0">
                        <a:latin typeface="Open Sans" charset="0"/>
                        <a:ea typeface="Open Sans" charset="0"/>
                        <a:cs typeface="Open Sans" charset="0"/>
                      </a:endParaRPr>
                    </a:p>
                  </a:txBody>
                  <a:tcPr marL="101598" marR="101598" marT="50799" marB="50799" anchor="ctr">
                    <a:lnL w="12700" cap="flat" cmpd="sng" algn="ctr">
                      <a:solidFill>
                        <a:srgbClr val="B4EEE0"/>
                      </a:solidFill>
                      <a:prstDash val="solid"/>
                      <a:round/>
                      <a:headEnd type="none" w="med" len="med"/>
                      <a:tailEnd type="none" w="med" len="med"/>
                    </a:lnL>
                    <a:lnR w="12700" cap="flat" cmpd="sng" algn="ctr">
                      <a:solidFill>
                        <a:srgbClr val="B4EEE0"/>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solidFill>
                      <a:srgbClr val="B4EEE0"/>
                    </a:solidFill>
                  </a:tcPr>
                </a:tc>
                <a:tc>
                  <a:txBody>
                    <a:bodyPr/>
                    <a:lstStyle/>
                    <a:p>
                      <a:pPr algn="l" indent="0" marL="0">
                        <a:buNone/>
                      </a:pPr>
                      <a:r>
                        <a:rPr lang="en-US" sz="1800" dirty="0">
                          <a:solidFill>
                            <a:srgbClr val="000000"/>
                          </a:solidFill>
                          <a:latin typeface="Open Sans" pitchFamily="34" charset="0"/>
                          <a:ea typeface="Open Sans" pitchFamily="34" charset="-122"/>
                          <a:cs typeface="Open Sans" pitchFamily="34" charset="-120"/>
                        </a:rPr>
                        <a:t>Time: days to years.</a:t>
                      </a:r>
                      <a:endParaRPr lang="en-US" sz="1800" dirty="0">
                        <a:latin typeface="Open Sans" charset="0"/>
                        <a:ea typeface="Open Sans" charset="0"/>
                        <a:cs typeface="Open Sans" charset="0"/>
                      </a:endParaRPr>
                    </a:p>
                  </a:txBody>
                  <a:tcPr marL="101598" marR="101598" marT="50799" marB="50799" anchor="ctr">
                    <a:lnL w="12700" cap="flat" cmpd="sng" algn="ctr">
                      <a:solidFill>
                        <a:srgbClr val="DDF8F2"/>
                      </a:solidFill>
                      <a:prstDash val="solid"/>
                      <a:round/>
                      <a:headEnd type="none" w="med" len="med"/>
                      <a:tailEnd type="none" w="med" len="med"/>
                    </a:lnL>
                    <a:lnR w="12700" cap="flat" cmpd="sng" algn="ctr">
                      <a:solidFill>
                        <a:srgbClr val="DDF8F2"/>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solidFill>
                      <a:srgbClr val="DDF8F2"/>
                    </a:solidFill>
                  </a:tcPr>
                </a:tc>
              </a:tr>
              <a:tr h="747892">
                <a:tc>
                  <a:txBody>
                    <a:bodyPr/>
                    <a:lstStyle/>
                    <a:p>
                      <a:pPr algn="l" indent="0" marL="0">
                        <a:buNone/>
                      </a:pPr>
                      <a:r>
                        <a:rPr lang="en-US" sz="1800" b="1" dirty="0">
                          <a:solidFill>
                            <a:srgbClr val="333F70"/>
                          </a:solidFill>
                          <a:latin typeface="Open Sans" pitchFamily="34" charset="0"/>
                          <a:ea typeface="Open Sans" pitchFamily="34" charset="-122"/>
                          <a:cs typeface="Open Sans" pitchFamily="34" charset="-120"/>
                        </a:rPr>
                        <a:t>A cave formation grows</a:t>
                      </a:r>
                      <a:pPr algn="l" indent="0" marL="0">
                        <a:buNone/>
                      </a:pPr>
                      <a:r>
                        <a:rPr lang="en-US" sz="1800" b="1" dirty="0">
                          <a:solidFill>
                            <a:srgbClr val="333F70"/>
                          </a:solidFill>
                          <a:latin typeface="Open Sans" pitchFamily="34" charset="0"/>
                          <a:ea typeface="Open Sans" pitchFamily="34" charset="-122"/>
                          <a:cs typeface="Open Sans" pitchFamily="34" charset="-120"/>
                        </a:rPr>
                        <a:t>:</a:t>
                      </a:r>
                      <a:endParaRPr lang="en-US" sz="1800" dirty="0">
                        <a:latin typeface="Open Sans" charset="0"/>
                        <a:ea typeface="Open Sans" charset="0"/>
                        <a:cs typeface="Open Sans" charset="0"/>
                      </a:endParaRPr>
                    </a:p>
                  </a:txBody>
                  <a:tcPr marL="101598" marR="101598" marT="50799" marB="50799"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800" dirty="0">
                          <a:solidFill>
                            <a:srgbClr val="000000"/>
                          </a:solidFill>
                          <a:latin typeface="Open Sans" pitchFamily="34" charset="0"/>
                          <a:ea typeface="Open Sans" pitchFamily="34" charset="-122"/>
                          <a:cs typeface="Open Sans" pitchFamily="34" charset="-120"/>
                        </a:rPr>
                        <a:t>Space: tens of centimeters.</a:t>
                      </a:r>
                      <a:endParaRPr lang="en-US" sz="1800" dirty="0">
                        <a:latin typeface="Open Sans" charset="0"/>
                        <a:ea typeface="Open Sans" charset="0"/>
                        <a:cs typeface="Open Sans" charset="0"/>
                      </a:endParaRPr>
                    </a:p>
                  </a:txBody>
                  <a:tcPr marL="101598" marR="101598" marT="50799" marB="50799" anchor="ctr">
                    <a:lnL w="12700" cap="flat" cmpd="sng" algn="ctr">
                      <a:solidFill>
                        <a:srgbClr val="B4EEE0"/>
                      </a:solidFill>
                      <a:prstDash val="solid"/>
                      <a:round/>
                      <a:headEnd type="none" w="med" len="med"/>
                      <a:tailEnd type="none" w="med" len="med"/>
                    </a:lnL>
                    <a:lnR w="12700" cap="flat" cmpd="sng" algn="ctr">
                      <a:solidFill>
                        <a:srgbClr val="B4EEE0"/>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solidFill>
                      <a:srgbClr val="B4EEE0"/>
                    </a:solidFill>
                  </a:tcPr>
                </a:tc>
                <a:tc>
                  <a:txBody>
                    <a:bodyPr/>
                    <a:lstStyle/>
                    <a:p>
                      <a:pPr algn="l" indent="0" marL="0">
                        <a:buNone/>
                      </a:pPr>
                      <a:r>
                        <a:rPr lang="en-US" sz="1800" dirty="0">
                          <a:solidFill>
                            <a:srgbClr val="000000"/>
                          </a:solidFill>
                          <a:latin typeface="Open Sans" pitchFamily="34" charset="0"/>
                          <a:ea typeface="Open Sans" pitchFamily="34" charset="-122"/>
                          <a:cs typeface="Open Sans" pitchFamily="34" charset="-120"/>
                        </a:rPr>
                        <a:t>Time: thousands of years.</a:t>
                      </a:r>
                      <a:endParaRPr lang="en-US" sz="1800" dirty="0">
                        <a:latin typeface="Open Sans" charset="0"/>
                        <a:ea typeface="Open Sans" charset="0"/>
                        <a:cs typeface="Open Sans" charset="0"/>
                      </a:endParaRPr>
                    </a:p>
                  </a:txBody>
                  <a:tcPr marL="101598" marR="101598" marT="50799" marB="50799" anchor="ctr">
                    <a:lnL w="12700" cap="flat" cmpd="sng" algn="ctr">
                      <a:solidFill>
                        <a:srgbClr val="DDF8F2"/>
                      </a:solidFill>
                      <a:prstDash val="solid"/>
                      <a:round/>
                      <a:headEnd type="none" w="med" len="med"/>
                      <a:tailEnd type="none" w="med" len="med"/>
                    </a:lnL>
                    <a:lnR w="12700" cap="flat" cmpd="sng" algn="ctr">
                      <a:solidFill>
                        <a:srgbClr val="DDF8F2"/>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solidFill>
                      <a:srgbClr val="DDF8F2"/>
                    </a:solidFill>
                  </a:tcPr>
                </a:tc>
              </a:tr>
              <a:tr h="747892">
                <a:tc>
                  <a:txBody>
                    <a:bodyPr/>
                    <a:lstStyle/>
                    <a:p>
                      <a:pPr algn="l" indent="0" marL="0">
                        <a:buNone/>
                      </a:pPr>
                      <a:r>
                        <a:rPr lang="en-US" sz="1800" b="1" dirty="0">
                          <a:solidFill>
                            <a:srgbClr val="333F70"/>
                          </a:solidFill>
                          <a:latin typeface="Open Sans" pitchFamily="34" charset="0"/>
                          <a:ea typeface="Open Sans" pitchFamily="34" charset="-122"/>
                          <a:cs typeface="Open Sans" pitchFamily="34" charset="-120"/>
                        </a:rPr>
                        <a:t>Ice sheets of an ice age</a:t>
                      </a:r>
                      <a:pPr algn="l" indent="0" marL="0">
                        <a:buNone/>
                      </a:pPr>
                      <a:r>
                        <a:rPr lang="en-US" sz="1800" b="1" dirty="0">
                          <a:solidFill>
                            <a:srgbClr val="333F70"/>
                          </a:solidFill>
                          <a:latin typeface="Open Sans" pitchFamily="34" charset="0"/>
                          <a:ea typeface="Open Sans" pitchFamily="34" charset="-122"/>
                          <a:cs typeface="Open Sans" pitchFamily="34" charset="-120"/>
                        </a:rPr>
                        <a:t>:</a:t>
                      </a:r>
                      <a:endParaRPr lang="en-US" sz="1800" dirty="0">
                        <a:latin typeface="Open Sans" charset="0"/>
                        <a:ea typeface="Open Sans" charset="0"/>
                        <a:cs typeface="Open Sans" charset="0"/>
                      </a:endParaRPr>
                    </a:p>
                  </a:txBody>
                  <a:tcPr marL="101598" marR="101598" marT="50799" marB="50799"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800" dirty="0">
                          <a:solidFill>
                            <a:srgbClr val="000000"/>
                          </a:solidFill>
                          <a:latin typeface="Open Sans" pitchFamily="34" charset="0"/>
                          <a:ea typeface="Open Sans" pitchFamily="34" charset="-122"/>
                          <a:cs typeface="Open Sans" pitchFamily="34" charset="-120"/>
                        </a:rPr>
                        <a:t>Space: continents, millions of km².</a:t>
                      </a:r>
                      <a:endParaRPr lang="en-US" sz="1800" dirty="0">
                        <a:latin typeface="Open Sans" charset="0"/>
                        <a:ea typeface="Open Sans" charset="0"/>
                        <a:cs typeface="Open Sans" charset="0"/>
                      </a:endParaRPr>
                    </a:p>
                  </a:txBody>
                  <a:tcPr marL="101598" marR="101598" marT="50799" marB="50799" anchor="ctr">
                    <a:lnL w="12700" cap="flat" cmpd="sng" algn="ctr">
                      <a:solidFill>
                        <a:srgbClr val="B4EEE0"/>
                      </a:solidFill>
                      <a:prstDash val="solid"/>
                      <a:round/>
                      <a:headEnd type="none" w="med" len="med"/>
                      <a:tailEnd type="none" w="med" len="med"/>
                    </a:lnL>
                    <a:lnR w="12700" cap="flat" cmpd="sng" algn="ctr">
                      <a:solidFill>
                        <a:srgbClr val="B4EEE0"/>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solidFill>
                      <a:srgbClr val="B4EEE0"/>
                    </a:solidFill>
                  </a:tcPr>
                </a:tc>
                <a:tc>
                  <a:txBody>
                    <a:bodyPr/>
                    <a:lstStyle/>
                    <a:p>
                      <a:pPr algn="l" indent="0" marL="0">
                        <a:buNone/>
                      </a:pPr>
                      <a:r>
                        <a:rPr lang="en-US" sz="1800" dirty="0">
                          <a:solidFill>
                            <a:srgbClr val="000000"/>
                          </a:solidFill>
                          <a:latin typeface="Open Sans" pitchFamily="34" charset="0"/>
                          <a:ea typeface="Open Sans" pitchFamily="34" charset="-122"/>
                          <a:cs typeface="Open Sans" pitchFamily="34" charset="-120"/>
                        </a:rPr>
                        <a:t>Time: tens of thousands of years.</a:t>
                      </a:r>
                      <a:endParaRPr lang="en-US" sz="1800" dirty="0">
                        <a:latin typeface="Open Sans" charset="0"/>
                        <a:ea typeface="Open Sans" charset="0"/>
                        <a:cs typeface="Open Sans" charset="0"/>
                      </a:endParaRPr>
                    </a:p>
                  </a:txBody>
                  <a:tcPr marL="101598" marR="101598" marT="50799" marB="50799" anchor="ctr">
                    <a:lnL w="12700" cap="flat" cmpd="sng" algn="ctr">
                      <a:solidFill>
                        <a:srgbClr val="DDF8F2"/>
                      </a:solidFill>
                      <a:prstDash val="solid"/>
                      <a:round/>
                      <a:headEnd type="none" w="med" len="med"/>
                      <a:tailEnd type="none" w="med" len="med"/>
                    </a:lnL>
                    <a:lnR w="12700" cap="flat" cmpd="sng" algn="ctr">
                      <a:solidFill>
                        <a:srgbClr val="DDF8F2"/>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solidFill>
                      <a:srgbClr val="DDF8F2"/>
                    </a:solidFill>
                  </a:tcPr>
                </a:tc>
              </a:tr>
              <a:tr h="747892">
                <a:tc>
                  <a:txBody>
                    <a:bodyPr/>
                    <a:lstStyle/>
                    <a:p>
                      <a:pPr algn="l" indent="0" marL="0">
                        <a:buNone/>
                      </a:pPr>
                      <a:r>
                        <a:rPr lang="en-US" sz="1800" b="1" dirty="0">
                          <a:solidFill>
                            <a:srgbClr val="333F70"/>
                          </a:solidFill>
                          <a:latin typeface="Open Sans" pitchFamily="34" charset="0"/>
                          <a:ea typeface="Open Sans" pitchFamily="34" charset="-122"/>
                          <a:cs typeface="Open Sans" pitchFamily="34" charset="-120"/>
                        </a:rPr>
                        <a:t>The Grand Canyon is carved</a:t>
                      </a:r>
                      <a:pPr algn="l" indent="0" marL="0">
                        <a:buNone/>
                      </a:pPr>
                      <a:r>
                        <a:rPr lang="en-US" sz="1800" b="1" dirty="0">
                          <a:solidFill>
                            <a:srgbClr val="333F70"/>
                          </a:solidFill>
                          <a:latin typeface="Open Sans" pitchFamily="34" charset="0"/>
                          <a:ea typeface="Open Sans" pitchFamily="34" charset="-122"/>
                          <a:cs typeface="Open Sans" pitchFamily="34" charset="-120"/>
                        </a:rPr>
                        <a:t>:</a:t>
                      </a:r>
                      <a:endParaRPr lang="en-US" sz="1800" dirty="0">
                        <a:latin typeface="Open Sans" charset="0"/>
                        <a:ea typeface="Open Sans" charset="0"/>
                        <a:cs typeface="Open Sans" charset="0"/>
                      </a:endParaRPr>
                    </a:p>
                  </a:txBody>
                  <a:tcPr marL="101598" marR="101598" marT="50799" marB="50799"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800" dirty="0">
                          <a:solidFill>
                            <a:srgbClr val="000000"/>
                          </a:solidFill>
                          <a:latin typeface="Open Sans" pitchFamily="34" charset="0"/>
                          <a:ea typeface="Open Sans" pitchFamily="34" charset="-122"/>
                          <a:cs typeface="Open Sans" pitchFamily="34" charset="-120"/>
                        </a:rPr>
                        <a:t>Space: regional, hundreds of km long.</a:t>
                      </a:r>
                      <a:endParaRPr lang="en-US" sz="1800" dirty="0">
                        <a:latin typeface="Open Sans" charset="0"/>
                        <a:ea typeface="Open Sans" charset="0"/>
                        <a:cs typeface="Open Sans" charset="0"/>
                      </a:endParaRPr>
                    </a:p>
                  </a:txBody>
                  <a:tcPr marL="101598" marR="101598" marT="50799" marB="50799" anchor="ctr">
                    <a:lnL w="12700" cap="flat" cmpd="sng" algn="ctr">
                      <a:solidFill>
                        <a:srgbClr val="B4EEE0"/>
                      </a:solidFill>
                      <a:prstDash val="solid"/>
                      <a:round/>
                      <a:headEnd type="none" w="med" len="med"/>
                      <a:tailEnd type="none" w="med" len="med"/>
                    </a:lnL>
                    <a:lnR w="12700" cap="flat" cmpd="sng" algn="ctr">
                      <a:solidFill>
                        <a:srgbClr val="B4EEE0"/>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solidFill>
                      <a:srgbClr val="B4EEE0"/>
                    </a:solidFill>
                  </a:tcPr>
                </a:tc>
                <a:tc>
                  <a:txBody>
                    <a:bodyPr/>
                    <a:lstStyle/>
                    <a:p>
                      <a:pPr algn="l" indent="0" marL="0">
                        <a:buNone/>
                      </a:pPr>
                      <a:r>
                        <a:rPr lang="en-US" sz="1800" dirty="0">
                          <a:solidFill>
                            <a:srgbClr val="000000"/>
                          </a:solidFill>
                          <a:latin typeface="Open Sans" pitchFamily="34" charset="0"/>
                          <a:ea typeface="Open Sans" pitchFamily="34" charset="-122"/>
                          <a:cs typeface="Open Sans" pitchFamily="34" charset="-120"/>
                        </a:rPr>
                        <a:t>Time: about 5 million years (estimated; debated).</a:t>
                      </a:r>
                      <a:endParaRPr lang="en-US" sz="1800" dirty="0">
                        <a:latin typeface="Open Sans" charset="0"/>
                        <a:ea typeface="Open Sans" charset="0"/>
                        <a:cs typeface="Open Sans" charset="0"/>
                      </a:endParaRPr>
                    </a:p>
                  </a:txBody>
                  <a:tcPr marL="101598" marR="101598" marT="50799" marB="50799" anchor="ctr">
                    <a:lnL w="12700" cap="flat" cmpd="sng" algn="ctr">
                      <a:solidFill>
                        <a:srgbClr val="DDF8F2"/>
                      </a:solidFill>
                      <a:prstDash val="solid"/>
                      <a:round/>
                      <a:headEnd type="none" w="med" len="med"/>
                      <a:tailEnd type="none" w="med" len="med"/>
                    </a:lnL>
                    <a:lnR w="12700" cap="flat" cmpd="sng" algn="ctr">
                      <a:solidFill>
                        <a:srgbClr val="DDF8F2"/>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solidFill>
                      <a:srgbClr val="DDF8F2"/>
                    </a:solidFill>
                  </a:tcPr>
                </a:tc>
              </a:tr>
              <a:tr h="741542">
                <a:tc>
                  <a:txBody>
                    <a:bodyPr/>
                    <a:lstStyle/>
                    <a:p>
                      <a:pPr algn="l" indent="0" marL="0">
                        <a:buNone/>
                      </a:pPr>
                      <a:r>
                        <a:rPr lang="en-US" sz="1800" b="1" dirty="0">
                          <a:solidFill>
                            <a:srgbClr val="333F70"/>
                          </a:solidFill>
                          <a:latin typeface="Open Sans" pitchFamily="34" charset="0"/>
                          <a:ea typeface="Open Sans" pitchFamily="34" charset="-122"/>
                          <a:cs typeface="Open Sans" pitchFamily="34" charset="-120"/>
                        </a:rPr>
                        <a:t>Rocky Mountains rise by uplift</a:t>
                      </a:r>
                      <a:pPr algn="l" indent="0" marL="0">
                        <a:buNone/>
                      </a:pPr>
                      <a:r>
                        <a:rPr lang="en-US" sz="1800" b="1" dirty="0">
                          <a:solidFill>
                            <a:srgbClr val="333F70"/>
                          </a:solidFill>
                          <a:latin typeface="Open Sans" pitchFamily="34" charset="0"/>
                          <a:ea typeface="Open Sans" pitchFamily="34" charset="-122"/>
                          <a:cs typeface="Open Sans" pitchFamily="34" charset="-120"/>
                        </a:rPr>
                        <a:t>:</a:t>
                      </a:r>
                      <a:endParaRPr lang="en-US" sz="1800" dirty="0">
                        <a:latin typeface="Open Sans" charset="0"/>
                        <a:ea typeface="Open Sans" charset="0"/>
                        <a:cs typeface="Open Sans" charset="0"/>
                      </a:endParaRPr>
                    </a:p>
                  </a:txBody>
                  <a:tcPr marL="101598" marR="101598" marT="50799" marB="50799"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800" dirty="0">
                          <a:solidFill>
                            <a:srgbClr val="000000"/>
                          </a:solidFill>
                          <a:latin typeface="Open Sans" pitchFamily="34" charset="0"/>
                          <a:ea typeface="Open Sans" pitchFamily="34" charset="-122"/>
                          <a:cs typeface="Open Sans" pitchFamily="34" charset="-120"/>
                        </a:rPr>
                        <a:t>Space: continental.</a:t>
                      </a:r>
                      <a:endParaRPr lang="en-US" sz="1800" dirty="0">
                        <a:latin typeface="Open Sans" charset="0"/>
                        <a:ea typeface="Open Sans" charset="0"/>
                        <a:cs typeface="Open Sans" charset="0"/>
                      </a:endParaRPr>
                    </a:p>
                  </a:txBody>
                  <a:tcPr marL="101598" marR="101598" marT="50799" marB="50799" anchor="ctr">
                    <a:lnL w="12700" cap="flat" cmpd="sng" algn="ctr">
                      <a:solidFill>
                        <a:srgbClr val="B4EEE0"/>
                      </a:solidFill>
                      <a:prstDash val="solid"/>
                      <a:round/>
                      <a:headEnd type="none" w="med" len="med"/>
                      <a:tailEnd type="none" w="med" len="med"/>
                    </a:lnL>
                    <a:lnR w="12700" cap="flat" cmpd="sng" algn="ctr">
                      <a:solidFill>
                        <a:srgbClr val="B4EEE0"/>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4EEE0"/>
                      </a:solidFill>
                      <a:prstDash val="solid"/>
                      <a:round/>
                      <a:headEnd type="none" w="med" len="med"/>
                      <a:tailEnd type="none" w="med" len="med"/>
                    </a:lnB>
                    <a:solidFill>
                      <a:srgbClr val="B4EEE0"/>
                    </a:solidFill>
                  </a:tcPr>
                </a:tc>
                <a:tc>
                  <a:txBody>
                    <a:bodyPr/>
                    <a:lstStyle/>
                    <a:p>
                      <a:pPr algn="l" indent="0" marL="0">
                        <a:buNone/>
                      </a:pPr>
                      <a:r>
                        <a:rPr lang="en-US" sz="1800" dirty="0">
                          <a:solidFill>
                            <a:srgbClr val="000000"/>
                          </a:solidFill>
                          <a:latin typeface="Open Sans" pitchFamily="34" charset="0"/>
                          <a:ea typeface="Open Sans" pitchFamily="34" charset="-122"/>
                          <a:cs typeface="Open Sans" pitchFamily="34" charset="-120"/>
                        </a:rPr>
                        <a:t>Time: tens of millions of years.</a:t>
                      </a:r>
                      <a:endParaRPr lang="en-US" sz="1800" dirty="0">
                        <a:latin typeface="Open Sans" charset="0"/>
                        <a:ea typeface="Open Sans" charset="0"/>
                        <a:cs typeface="Open Sans" charset="0"/>
                      </a:endParaRPr>
                    </a:p>
                  </a:txBody>
                  <a:tcPr marL="101598" marR="101598" marT="50799" marB="50799" anchor="ctr">
                    <a:lnL w="12700" cap="flat" cmpd="sng" algn="ctr">
                      <a:solidFill>
                        <a:srgbClr val="DDF8F2"/>
                      </a:solidFill>
                      <a:prstDash val="solid"/>
                      <a:round/>
                      <a:headEnd type="none" w="med" len="med"/>
                      <a:tailEnd type="none" w="med" len="med"/>
                    </a:lnL>
                    <a:lnR w="12700" cap="flat" cmpd="sng" algn="ctr">
                      <a:solidFill>
                        <a:srgbClr val="DDF8F2"/>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DDF8F2"/>
                      </a:solidFill>
                      <a:prstDash val="solid"/>
                      <a:round/>
                      <a:headEnd type="none" w="med" len="med"/>
                      <a:tailEnd type="none" w="med" len="med"/>
                    </a:lnB>
                    <a:solidFill>
                      <a:srgbClr val="DDF8F2"/>
                    </a:solidFill>
                  </a:tcPr>
                </a:tc>
              </a:tr>
            </a:tbl>
          </a:graphicData>
        </a:graphic>
      </p:graphicFrame>
      <p:sp>
        <p:nvSpPr>
          <p:cNvPr id="6" name="Text 3"/>
          <p:cNvSpPr/>
          <p:nvPr/>
        </p:nvSpPr>
        <p:spPr>
          <a:xfrm>
            <a:off x="304792" y="6299260"/>
            <a:ext cx="9854953" cy="319980"/>
          </a:xfrm>
          <a:prstGeom prst="rect">
            <a:avLst/>
          </a:prstGeom>
          <a:noFill/>
          <a:ln/>
        </p:spPr>
        <p:txBody>
          <a:bodyPr wrap="none" lIns="0" tIns="0" rIns="0" bIns="0" rtlCol="0" anchor="t"/>
          <a:lstStyle/>
          <a:p>
            <a:pPr algn="l" indent="0" marL="0">
              <a:lnSpc>
                <a:spcPct val="117000"/>
              </a:lnSpc>
              <a:buNone/>
            </a:pPr>
            <a:r>
              <a:rPr lang="en-US" sz="1800" i="1" dirty="0">
                <a:solidFill>
                  <a:srgbClr val="333F70"/>
                </a:solidFill>
                <a:latin typeface="Open Sans" pitchFamily="34" charset="0"/>
                <a:ea typeface="Open Sans" pitchFamily="34" charset="-122"/>
                <a:cs typeface="Open Sans" pitchFamily="34" charset="-120"/>
              </a:rPr>
              <a:t>Size and speed are separate rulers. Big is not always slow; small is not always fast.</a:t>
            </a:r>
            <a:endParaRPr lang="en-US" sz="1800" dirty="0"/>
          </a:p>
        </p:txBody>
      </p:sp>
      <p:pic>
        <p:nvPicPr>
          <p:cNvPr id="7" name="Image 0" descr="preencoded.png">    </p:cNvPr>
          <p:cNvPicPr>
            <a:picLocks noChangeAspect="1"/>
          </p:cNvPicPr>
          <p:nvPr/>
        </p:nvPicPr>
        <p:blipFill>
          <a:blip r:embed="rId1"/>
          <a:stretch>
            <a:fillRect/>
          </a:stretch>
        </p:blipFill>
        <p:spPr>
          <a:xfrm>
            <a:off x="10159746" y="0"/>
            <a:ext cx="2031949" cy="6858000"/>
          </a:xfrm>
          <a:prstGeom prst="rect">
            <a:avLst/>
          </a:prstGeom>
        </p:spPr>
      </p:pic>
      <p:sp>
        <p:nvSpPr>
          <p:cNvPr id="8" name="Text 4"/>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800060"/>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4" name="Text 1"/>
          <p:cNvSpPr/>
          <p:nvPr/>
        </p:nvSpPr>
        <p:spPr>
          <a:xfrm>
            <a:off x="5272849" y="1076666"/>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big and fast, or small and slow?</a:t>
            </a:r>
            <a:endParaRPr lang="en-US" sz="3200" dirty="0"/>
          </a:p>
        </p:txBody>
      </p:sp>
      <p:sp>
        <p:nvSpPr>
          <p:cNvPr id="5" name="Text 2"/>
          <p:cNvSpPr/>
          <p:nvPr/>
        </p:nvSpPr>
        <p:spPr>
          <a:xfrm>
            <a:off x="5272849" y="2134969"/>
            <a:ext cx="6309262"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Which example is both fast (days or less) and global (affects the whole planet)?</a:t>
            </a:r>
            <a:endParaRPr lang="en-US" sz="1400" dirty="0"/>
          </a:p>
        </p:txBody>
      </p:sp>
      <p:sp>
        <p:nvSpPr>
          <p:cNvPr id="6" name="Shape 3"/>
          <p:cNvSpPr/>
          <p:nvPr/>
        </p:nvSpPr>
        <p:spPr>
          <a:xfrm>
            <a:off x="5272849" y="2782193"/>
            <a:ext cx="6309262" cy="706041"/>
          </a:xfrm>
          <a:prstGeom prst="roundRect">
            <a:avLst>
              <a:gd name="adj" fmla="val 10576"/>
            </a:avLst>
          </a:prstGeom>
          <a:solidFill>
            <a:srgbClr val="D6F5EE"/>
          </a:solidFill>
          <a:ln/>
        </p:spPr>
        <p:txBody>
          <a:bodyPr/>
          <a:p/>
        </p:txBody>
      </p:sp>
      <p:sp>
        <p:nvSpPr>
          <p:cNvPr id="7" name="Text 4"/>
          <p:cNvSpPr/>
          <p:nvPr/>
        </p:nvSpPr>
        <p:spPr>
          <a:xfrm>
            <a:off x="5501443" y="3020001"/>
            <a:ext cx="6080667"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A hoodoo toppling over</a:t>
            </a:r>
            <a:endParaRPr lang="en-US" sz="1400" dirty="0"/>
          </a:p>
        </p:txBody>
      </p:sp>
      <p:sp>
        <p:nvSpPr>
          <p:cNvPr id="8" name="Shape 5"/>
          <p:cNvSpPr/>
          <p:nvPr/>
        </p:nvSpPr>
        <p:spPr>
          <a:xfrm>
            <a:off x="5272849" y="3640634"/>
            <a:ext cx="6309262" cy="706041"/>
          </a:xfrm>
          <a:prstGeom prst="roundRect">
            <a:avLst>
              <a:gd name="adj" fmla="val 10576"/>
            </a:avLst>
          </a:prstGeom>
          <a:solidFill>
            <a:srgbClr val="D6F5EE"/>
          </a:solidFill>
          <a:ln/>
        </p:spPr>
        <p:txBody>
          <a:bodyPr/>
          <a:p/>
        </p:txBody>
      </p:sp>
      <p:sp>
        <p:nvSpPr>
          <p:cNvPr id="9" name="Text 6"/>
          <p:cNvSpPr/>
          <p:nvPr/>
        </p:nvSpPr>
        <p:spPr>
          <a:xfrm>
            <a:off x="5501443" y="3878441"/>
            <a:ext cx="6080667"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B. Dust from a large asteroid impact cooling the planet</a:t>
            </a:r>
            <a:endParaRPr lang="en-US" sz="1400" dirty="0"/>
          </a:p>
        </p:txBody>
      </p:sp>
      <p:sp>
        <p:nvSpPr>
          <p:cNvPr id="10" name="Shape 7"/>
          <p:cNvSpPr/>
          <p:nvPr/>
        </p:nvSpPr>
        <p:spPr>
          <a:xfrm>
            <a:off x="5272849" y="4499074"/>
            <a:ext cx="6309262" cy="706041"/>
          </a:xfrm>
          <a:prstGeom prst="roundRect">
            <a:avLst>
              <a:gd name="adj" fmla="val 10576"/>
            </a:avLst>
          </a:prstGeom>
          <a:solidFill>
            <a:srgbClr val="D6F5EE"/>
          </a:solidFill>
          <a:ln/>
        </p:spPr>
        <p:txBody>
          <a:bodyPr/>
          <a:p/>
        </p:txBody>
      </p:sp>
      <p:sp>
        <p:nvSpPr>
          <p:cNvPr id="11" name="Text 8"/>
          <p:cNvSpPr/>
          <p:nvPr/>
        </p:nvSpPr>
        <p:spPr>
          <a:xfrm>
            <a:off x="5501443" y="4736882"/>
            <a:ext cx="6080667"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 A cave formation growing from drips</a:t>
            </a:r>
            <a:endParaRPr lang="en-US" sz="1400" dirty="0"/>
          </a:p>
        </p:txBody>
      </p:sp>
      <p:sp>
        <p:nvSpPr>
          <p:cNvPr id="12" name="Shape 9"/>
          <p:cNvSpPr/>
          <p:nvPr/>
        </p:nvSpPr>
        <p:spPr>
          <a:xfrm>
            <a:off x="5272849" y="5357515"/>
            <a:ext cx="6309262" cy="706041"/>
          </a:xfrm>
          <a:prstGeom prst="roundRect">
            <a:avLst>
              <a:gd name="adj" fmla="val 10576"/>
            </a:avLst>
          </a:prstGeom>
          <a:solidFill>
            <a:srgbClr val="D6F5EE"/>
          </a:solidFill>
          <a:ln/>
        </p:spPr>
        <p:txBody>
          <a:bodyPr/>
          <a:p/>
        </p:txBody>
      </p:sp>
      <p:sp>
        <p:nvSpPr>
          <p:cNvPr id="13" name="Text 10"/>
          <p:cNvSpPr/>
          <p:nvPr/>
        </p:nvSpPr>
        <p:spPr>
          <a:xfrm>
            <a:off x="5501443" y="5595322"/>
            <a:ext cx="6080667"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Two continents drifting apart</a:t>
            </a:r>
            <a:endParaRPr lang="en-US" sz="1400" dirty="0"/>
          </a:p>
        </p:txBody>
      </p:sp>
      <p:sp>
        <p:nvSpPr>
          <p:cNvPr id="14" name="Text 11"/>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451035"/>
            <a:ext cx="612640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REAL-WORLD CONNECTION</a:t>
            </a:r>
            <a:endParaRPr lang="en-US" sz="1050" dirty="0"/>
          </a:p>
        </p:txBody>
      </p:sp>
      <p:sp>
        <p:nvSpPr>
          <p:cNvPr id="3" name="Text 1"/>
          <p:cNvSpPr/>
          <p:nvPr/>
        </p:nvSpPr>
        <p:spPr>
          <a:xfrm>
            <a:off x="609585" y="1727640"/>
            <a:ext cx="5516821" cy="1787922"/>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California connection: Wallace Creek on the San Andreas Fault</a:t>
            </a:r>
            <a:endParaRPr lang="en-US" sz="3200" dirty="0"/>
          </a:p>
        </p:txBody>
      </p:sp>
      <p:sp>
        <p:nvSpPr>
          <p:cNvPr id="4" name="Text 2"/>
          <p:cNvSpPr/>
          <p:nvPr/>
        </p:nvSpPr>
        <p:spPr>
          <a:xfrm>
            <a:off x="609585" y="3679904"/>
            <a:ext cx="5516821" cy="1741884"/>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On the Carrizo Plain in San Luis Obispo County, a dry stream called Wallace Creek crosses the San Andreas Fault and bends sharply: its channel is offset by about 130 m. Averaged over a few thousand years the fault slips about 3.4 cm a year, but it does not creep smoothly here. In the great 1857 earthquake the ground jumped about 9 m in minutes. A slow sum, released in sudden jolts.</a:t>
            </a:r>
            <a:endParaRPr lang="en-US" sz="1400" dirty="0"/>
          </a:p>
        </p:txBody>
      </p:sp>
      <p:pic>
        <p:nvPicPr>
          <p:cNvPr id="5" name="Image 0" descr="preencoded.png">    </p:cNvPr>
          <p:cNvPicPr>
            <a:picLocks noChangeAspect="1"/>
          </p:cNvPicPr>
          <p:nvPr/>
        </p:nvPicPr>
        <p:blipFill>
          <a:blip r:embed="rId1"/>
          <a:stretch>
            <a:fillRect/>
          </a:stretch>
        </p:blipFill>
        <p:spPr>
          <a:xfrm>
            <a:off x="7040684" y="0"/>
            <a:ext cx="5151011" cy="6858000"/>
          </a:xfrm>
          <a:prstGeom prst="rect">
            <a:avLst/>
          </a:prstGeom>
        </p:spPr>
      </p:pic>
      <p:sp>
        <p:nvSpPr>
          <p:cNvPr id="6"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2773690" cy="6858000"/>
          </a:xfrm>
          <a:prstGeom prst="rect">
            <a:avLst/>
          </a:prstGeom>
        </p:spPr>
      </p:pic>
      <p:sp>
        <p:nvSpPr>
          <p:cNvPr id="3" name="Text 0"/>
          <p:cNvSpPr/>
          <p:nvPr/>
        </p:nvSpPr>
        <p:spPr>
          <a:xfrm>
            <a:off x="3383176" y="870506"/>
            <a:ext cx="8808519"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APPLY IT</a:t>
            </a:r>
            <a:endParaRPr lang="en-US" sz="1050" dirty="0"/>
          </a:p>
        </p:txBody>
      </p:sp>
      <p:sp>
        <p:nvSpPr>
          <p:cNvPr id="4" name="Text 1"/>
          <p:cNvSpPr/>
          <p:nvPr/>
        </p:nvSpPr>
        <p:spPr>
          <a:xfrm>
            <a:off x="3383176" y="1147111"/>
            <a:ext cx="8503727"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Task: rate detectives</a:t>
            </a:r>
            <a:endParaRPr lang="en-US" sz="3200" dirty="0"/>
          </a:p>
        </p:txBody>
      </p:sp>
      <p:sp>
        <p:nvSpPr>
          <p:cNvPr id="5" name="Text 2"/>
          <p:cNvSpPr/>
          <p:nvPr/>
        </p:nvSpPr>
        <p:spPr>
          <a:xfrm>
            <a:off x="3383176" y="1749227"/>
            <a:ext cx="8503727" cy="1154112"/>
          </a:xfrm>
          <a:prstGeom prst="rect">
            <a:avLst/>
          </a:prstGeom>
          <a:noFill/>
          <a:ln/>
        </p:spPr>
        <p:txBody>
          <a:bodyPr wrap="square" lIns="0" tIns="0" rIns="0" bIns="0" rtlCol="0" anchor="t"/>
          <a:lstStyle/>
          <a:p>
            <a:pPr algn="l" indent="0" marL="0">
              <a:lnSpc>
                <a:spcPct val="117000"/>
              </a:lnSpc>
              <a:spcAft>
                <a:spcPts val="1200"/>
              </a:spcAft>
              <a:buNone/>
            </a:pPr>
            <a:r>
              <a:rPr lang="en-US" sz="1400" i="1" dirty="0">
                <a:solidFill>
                  <a:srgbClr val="333F70"/>
                </a:solidFill>
                <a:latin typeface="Open Sans" pitchFamily="34" charset="0"/>
                <a:ea typeface="Open Sans" pitchFamily="34" charset="-122"/>
                <a:cs typeface="Open Sans" pitchFamily="34" charset="-120"/>
              </a:rPr>
              <a:t>Simulated data for practice.</a:t>
            </a:r>
            <a:endParaRPr lang="en-US" sz="1400" dirty="0"/>
          </a:p>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For each row, calculate the rate with units. Decide whether it is a slow process or a sudden event. Then use row C to predict how long a river at that rate would take to cut a canyon 1,600 m deep.</a:t>
            </a:r>
            <a:endParaRPr lang="en-US" sz="1400" dirty="0"/>
          </a:p>
        </p:txBody>
      </p:sp>
      <p:graphicFrame>
        <p:nvGraphicFramePr>
          <p:cNvPr id="19" name="Table 0"/>
          <p:cNvGraphicFramePr>
            <a:graphicFrameLocks noGrp="1"/>
          </p:cNvGraphicFramePr>
          <p:nvPr>
            <p:extLst>
              <p:ext uri="{D42A27DB-BD31-4B8C-83A1-F6EECF244321}">
                <p14:modId xmlns:p14="http://schemas.microsoft.com/office/powerpoint/2010/main" val="1579011935"/>
              </p:ext>
            </p:extLst>
          </p:nvPr>
        </p:nvGraphicFramePr>
        <p:xfrm>
          <a:off x="3383176" y="3062089"/>
          <a:ext cx="8503727" cy="914400"/>
        </p:xfrm>
        <a:graphic>
          <a:graphicData uri="http://schemas.openxmlformats.org/drawingml/2006/table">
            <a:tbl>
              <a:tblPr/>
              <a:tblGrid>
                <a:gridCol w="604535"/>
                <a:gridCol w="3141513"/>
                <a:gridCol w="1105034"/>
                <a:gridCol w="1529123"/>
                <a:gridCol w="2123522"/>
              </a:tblGrid>
              <a:tr h="417800">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Row</a:t>
                      </a:r>
                      <a:endParaRPr lang="en-US" sz="1600" dirty="0">
                        <a:latin typeface="Open Sans" charset="0"/>
                        <a:ea typeface="Open Sans" charset="0"/>
                        <a:cs typeface="Open Sans" charset="0"/>
                      </a:endParaRPr>
                    </a:p>
                  </a:txBody>
                  <a:tcPr marL="88898" marR="88898" marT="63498" marB="6349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Change measured</a:t>
                      </a:r>
                      <a:endParaRPr lang="en-US" sz="1600" dirty="0">
                        <a:latin typeface="Open Sans" charset="0"/>
                        <a:ea typeface="Open Sans" charset="0"/>
                        <a:cs typeface="Open Sans" charset="0"/>
                      </a:endParaRPr>
                    </a:p>
                  </a:txBody>
                  <a:tcPr marL="88898" marR="88898" marT="63498" marB="6349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Amount</a:t>
                      </a:r>
                      <a:endParaRPr lang="en-US" sz="1600" dirty="0">
                        <a:latin typeface="Open Sans" charset="0"/>
                        <a:ea typeface="Open Sans" charset="0"/>
                        <a:cs typeface="Open Sans" charset="0"/>
                      </a:endParaRPr>
                    </a:p>
                  </a:txBody>
                  <a:tcPr marL="88898" marR="88898" marT="63498" marB="6349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Time</a:t>
                      </a:r>
                      <a:endParaRPr lang="en-US" sz="1600" dirty="0">
                        <a:latin typeface="Open Sans" charset="0"/>
                        <a:ea typeface="Open Sans" charset="0"/>
                        <a:cs typeface="Open Sans" charset="0"/>
                      </a:endParaRPr>
                    </a:p>
                  </a:txBody>
                  <a:tcPr marL="88898" marR="88898" marT="63498" marB="6349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Rate (you compute)</a:t>
                      </a:r>
                      <a:endParaRPr lang="en-US" sz="1600" dirty="0">
                        <a:latin typeface="Open Sans" charset="0"/>
                        <a:ea typeface="Open Sans" charset="0"/>
                        <a:cs typeface="Open Sans" charset="0"/>
                      </a:endParaRPr>
                    </a:p>
                  </a:txBody>
                  <a:tcPr marL="88898" marR="88898" marT="63498" marB="6349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417800">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A</a:t>
                      </a:r>
                      <a:endParaRPr lang="en-US" sz="1600" dirty="0">
                        <a:latin typeface="Open Sans" charset="0"/>
                        <a:ea typeface="Open Sans" charset="0"/>
                        <a:cs typeface="Open Sans" charset="0"/>
                      </a:endParaRPr>
                    </a:p>
                  </a:txBody>
                  <a:tcPr marL="88898" marR="88898" marT="63498" marB="6349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Cave formation lengthened</a:t>
                      </a:r>
                      <a:endParaRPr lang="en-US" sz="1600" dirty="0">
                        <a:latin typeface="Open Sans" charset="0"/>
                        <a:ea typeface="Open Sans" charset="0"/>
                        <a:cs typeface="Open Sans" charset="0"/>
                      </a:endParaRPr>
                    </a:p>
                  </a:txBody>
                  <a:tcPr marL="88898" marR="88898" marT="63498" marB="6349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12 cm</a:t>
                      </a:r>
                      <a:endParaRPr lang="en-US" sz="1600" dirty="0">
                        <a:latin typeface="Open Sans" charset="0"/>
                        <a:ea typeface="Open Sans" charset="0"/>
                        <a:cs typeface="Open Sans" charset="0"/>
                      </a:endParaRPr>
                    </a:p>
                  </a:txBody>
                  <a:tcPr marL="88898" marR="88898" marT="63498" marB="6349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1,000 years</a:t>
                      </a:r>
                      <a:endParaRPr lang="en-US" sz="1600" dirty="0">
                        <a:latin typeface="Open Sans" charset="0"/>
                        <a:ea typeface="Open Sans" charset="0"/>
                        <a:cs typeface="Open Sans" charset="0"/>
                      </a:endParaRPr>
                    </a:p>
                  </a:txBody>
                  <a:tcPr marL="88898" marR="88898" marT="63498" marB="6349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indent="0" marL="0">
                        <a:buNone/>
                      </a:pPr>
                      <a:endParaRPr lang="en-US" sz="1400" dirty="0">
                        <a:latin typeface="Open Sans" charset="0"/>
                        <a:ea typeface="Open Sans" charset="0"/>
                        <a:cs typeface="Open Sans" charset="0"/>
                      </a:endParaRPr>
                    </a:p>
                  </a:txBody>
                  <a:tcPr marL="88898" marR="88898" marT="63498" marB="6349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417800">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B</a:t>
                      </a:r>
                      <a:endParaRPr lang="en-US" sz="1600" dirty="0">
                        <a:latin typeface="Open Sans" charset="0"/>
                        <a:ea typeface="Open Sans" charset="0"/>
                        <a:cs typeface="Open Sans" charset="0"/>
                      </a:endParaRPr>
                    </a:p>
                  </a:txBody>
                  <a:tcPr marL="88898" marR="88898" marT="63498" marB="6349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Dune crest moved downwind</a:t>
                      </a:r>
                      <a:endParaRPr lang="en-US" sz="1600" dirty="0">
                        <a:latin typeface="Open Sans" charset="0"/>
                        <a:ea typeface="Open Sans" charset="0"/>
                        <a:cs typeface="Open Sans" charset="0"/>
                      </a:endParaRPr>
                    </a:p>
                  </a:txBody>
                  <a:tcPr marL="88898" marR="88898" marT="63498" marB="6349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15 m</a:t>
                      </a:r>
                      <a:endParaRPr lang="en-US" sz="1600" dirty="0">
                        <a:latin typeface="Open Sans" charset="0"/>
                        <a:ea typeface="Open Sans" charset="0"/>
                        <a:cs typeface="Open Sans" charset="0"/>
                      </a:endParaRPr>
                    </a:p>
                  </a:txBody>
                  <a:tcPr marL="88898" marR="88898" marT="63498" marB="6349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1 year</a:t>
                      </a:r>
                      <a:endParaRPr lang="en-US" sz="1600" dirty="0">
                        <a:latin typeface="Open Sans" charset="0"/>
                        <a:ea typeface="Open Sans" charset="0"/>
                        <a:cs typeface="Open Sans" charset="0"/>
                      </a:endParaRPr>
                    </a:p>
                  </a:txBody>
                  <a:tcPr marL="88898" marR="88898" marT="63498" marB="6349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indent="0" marL="0">
                        <a:buNone/>
                      </a:pPr>
                      <a:endParaRPr lang="en-US" sz="1400" dirty="0">
                        <a:latin typeface="Open Sans" charset="0"/>
                        <a:ea typeface="Open Sans" charset="0"/>
                        <a:cs typeface="Open Sans" charset="0"/>
                      </a:endParaRPr>
                    </a:p>
                  </a:txBody>
                  <a:tcPr marL="88898" marR="88898" marT="63498" marB="6349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417800">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C</a:t>
                      </a:r>
                      <a:endParaRPr lang="en-US" sz="1600" dirty="0">
                        <a:latin typeface="Open Sans" charset="0"/>
                        <a:ea typeface="Open Sans" charset="0"/>
                        <a:cs typeface="Open Sans" charset="0"/>
                      </a:endParaRPr>
                    </a:p>
                  </a:txBody>
                  <a:tcPr marL="88898" marR="88898" marT="63498" marB="6349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River cut its bed deeper</a:t>
                      </a:r>
                      <a:endParaRPr lang="en-US" sz="1600" dirty="0">
                        <a:latin typeface="Open Sans" charset="0"/>
                        <a:ea typeface="Open Sans" charset="0"/>
                        <a:cs typeface="Open Sans" charset="0"/>
                      </a:endParaRPr>
                    </a:p>
                  </a:txBody>
                  <a:tcPr marL="88898" marR="88898" marT="63498" marB="6349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30 cm</a:t>
                      </a:r>
                      <a:endParaRPr lang="en-US" sz="1600" dirty="0">
                        <a:latin typeface="Open Sans" charset="0"/>
                        <a:ea typeface="Open Sans" charset="0"/>
                        <a:cs typeface="Open Sans" charset="0"/>
                      </a:endParaRPr>
                    </a:p>
                  </a:txBody>
                  <a:tcPr marL="88898" marR="88898" marT="63498" marB="6349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1,000 years</a:t>
                      </a:r>
                      <a:endParaRPr lang="en-US" sz="1600" dirty="0">
                        <a:latin typeface="Open Sans" charset="0"/>
                        <a:ea typeface="Open Sans" charset="0"/>
                        <a:cs typeface="Open Sans" charset="0"/>
                      </a:endParaRPr>
                    </a:p>
                  </a:txBody>
                  <a:tcPr marL="88898" marR="88898" marT="63498" marB="6349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indent="0" marL="0">
                        <a:buNone/>
                      </a:pPr>
                      <a:endParaRPr lang="en-US" sz="1400" dirty="0">
                        <a:latin typeface="Open Sans" charset="0"/>
                        <a:ea typeface="Open Sans" charset="0"/>
                        <a:cs typeface="Open Sans" charset="0"/>
                      </a:endParaRPr>
                    </a:p>
                  </a:txBody>
                  <a:tcPr marL="88898" marR="88898" marT="63498" marB="6349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417800">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D</a:t>
                      </a:r>
                      <a:endParaRPr lang="en-US" sz="1600" dirty="0">
                        <a:latin typeface="Open Sans" charset="0"/>
                        <a:ea typeface="Open Sans" charset="0"/>
                        <a:cs typeface="Open Sans" charset="0"/>
                      </a:endParaRPr>
                    </a:p>
                  </a:txBody>
                  <a:tcPr marL="88898" marR="88898" marT="63498" marB="6349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Plate carried a continent</a:t>
                      </a:r>
                      <a:endParaRPr lang="en-US" sz="1600" dirty="0">
                        <a:latin typeface="Open Sans" charset="0"/>
                        <a:ea typeface="Open Sans" charset="0"/>
                        <a:cs typeface="Open Sans" charset="0"/>
                      </a:endParaRPr>
                    </a:p>
                  </a:txBody>
                  <a:tcPr marL="88898" marR="88898" marT="63498" marB="6349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35 m</a:t>
                      </a:r>
                      <a:endParaRPr lang="en-US" sz="1600" dirty="0">
                        <a:latin typeface="Open Sans" charset="0"/>
                        <a:ea typeface="Open Sans" charset="0"/>
                        <a:cs typeface="Open Sans" charset="0"/>
                      </a:endParaRPr>
                    </a:p>
                  </a:txBody>
                  <a:tcPr marL="88898" marR="88898" marT="63498" marB="6349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1,000 years</a:t>
                      </a:r>
                      <a:endParaRPr lang="en-US" sz="1600" dirty="0">
                        <a:latin typeface="Open Sans" charset="0"/>
                        <a:ea typeface="Open Sans" charset="0"/>
                        <a:cs typeface="Open Sans" charset="0"/>
                      </a:endParaRPr>
                    </a:p>
                  </a:txBody>
                  <a:tcPr marL="88898" marR="88898" marT="63498" marB="6349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indent="0" marL="0">
                        <a:buNone/>
                      </a:pPr>
                      <a:endParaRPr lang="en-US" sz="1400" dirty="0">
                        <a:latin typeface="Open Sans" charset="0"/>
                        <a:ea typeface="Open Sans" charset="0"/>
                        <a:cs typeface="Open Sans" charset="0"/>
                      </a:endParaRPr>
                    </a:p>
                  </a:txBody>
                  <a:tcPr marL="88898" marR="88898" marT="63498" marB="6349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417800">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E</a:t>
                      </a:r>
                      <a:endParaRPr lang="en-US" sz="1600" dirty="0">
                        <a:latin typeface="Open Sans" charset="0"/>
                        <a:ea typeface="Open Sans" charset="0"/>
                        <a:cs typeface="Open Sans" charset="0"/>
                      </a:endParaRPr>
                    </a:p>
                  </a:txBody>
                  <a:tcPr marL="88898" marR="88898" marT="63498" marB="6349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Landslide moved a hillside</a:t>
                      </a:r>
                      <a:endParaRPr lang="en-US" sz="1600" dirty="0">
                        <a:latin typeface="Open Sans" charset="0"/>
                        <a:ea typeface="Open Sans" charset="0"/>
                        <a:cs typeface="Open Sans" charset="0"/>
                      </a:endParaRPr>
                    </a:p>
                  </a:txBody>
                  <a:tcPr marL="88898" marR="88898" marT="63498" marB="6349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400 m</a:t>
                      </a:r>
                      <a:endParaRPr lang="en-US" sz="1600" dirty="0">
                        <a:latin typeface="Open Sans" charset="0"/>
                        <a:ea typeface="Open Sans" charset="0"/>
                        <a:cs typeface="Open Sans" charset="0"/>
                      </a:endParaRPr>
                    </a:p>
                  </a:txBody>
                  <a:tcPr marL="88898" marR="88898" marT="63498" marB="6349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2 minutes</a:t>
                      </a:r>
                      <a:endParaRPr lang="en-US" sz="1600" dirty="0">
                        <a:latin typeface="Open Sans" charset="0"/>
                        <a:ea typeface="Open Sans" charset="0"/>
                        <a:cs typeface="Open Sans" charset="0"/>
                      </a:endParaRPr>
                    </a:p>
                  </a:txBody>
                  <a:tcPr marL="88898" marR="88898" marT="63498" marB="6349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indent="0" marL="0">
                        <a:buNone/>
                      </a:pPr>
                      <a:endParaRPr lang="en-US" sz="1400" dirty="0">
                        <a:latin typeface="Open Sans" charset="0"/>
                        <a:ea typeface="Open Sans" charset="0"/>
                        <a:cs typeface="Open Sans" charset="0"/>
                      </a:endParaRPr>
                    </a:p>
                  </a:txBody>
                  <a:tcPr marL="88898" marR="88898" marT="63498" marB="6349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411450">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F</a:t>
                      </a:r>
                      <a:endParaRPr lang="en-US" sz="1600" dirty="0">
                        <a:latin typeface="Open Sans" charset="0"/>
                        <a:ea typeface="Open Sans" charset="0"/>
                        <a:cs typeface="Open Sans" charset="0"/>
                      </a:endParaRPr>
                    </a:p>
                  </a:txBody>
                  <a:tcPr marL="88898" marR="88898" marT="63498" marB="6349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Hoodoo pillar narrowed</a:t>
                      </a:r>
                      <a:endParaRPr lang="en-US" sz="1600" dirty="0">
                        <a:latin typeface="Open Sans" charset="0"/>
                        <a:ea typeface="Open Sans" charset="0"/>
                        <a:cs typeface="Open Sans" charset="0"/>
                      </a:endParaRPr>
                    </a:p>
                  </a:txBody>
                  <a:tcPr marL="88898" marR="88898" marT="63498" marB="6349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5 cm</a:t>
                      </a:r>
                      <a:endParaRPr lang="en-US" sz="1600" dirty="0">
                        <a:latin typeface="Open Sans" charset="0"/>
                        <a:ea typeface="Open Sans" charset="0"/>
                        <a:cs typeface="Open Sans" charset="0"/>
                      </a:endParaRPr>
                    </a:p>
                  </a:txBody>
                  <a:tcPr marL="88898" marR="88898" marT="63498" marB="6349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100 years</a:t>
                      </a:r>
                      <a:endParaRPr lang="en-US" sz="1600" dirty="0">
                        <a:latin typeface="Open Sans" charset="0"/>
                        <a:ea typeface="Open Sans" charset="0"/>
                        <a:cs typeface="Open Sans" charset="0"/>
                      </a:endParaRPr>
                    </a:p>
                  </a:txBody>
                  <a:tcPr marL="88898" marR="88898" marT="63498" marB="6349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indent="0" marL="0">
                        <a:buNone/>
                      </a:pPr>
                      <a:endParaRPr lang="en-US" sz="1400" dirty="0">
                        <a:latin typeface="Open Sans" charset="0"/>
                        <a:ea typeface="Open Sans" charset="0"/>
                        <a:cs typeface="Open Sans" charset="0"/>
                      </a:endParaRPr>
                    </a:p>
                  </a:txBody>
                  <a:tcPr marL="88898" marR="88898" marT="63498" marB="6349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bl>
          </a:graphicData>
        </a:graphic>
      </p:graphicFrame>
      <p:sp>
        <p:nvSpPr>
          <p:cNvPr id="7" name="Text 3"/>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18</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582681"/>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Patterns: the same recipe, all over the world</a:t>
            </a:r>
            <a:endParaRPr lang="en-US" sz="3200" dirty="0"/>
          </a:p>
        </p:txBody>
      </p:sp>
      <p:sp>
        <p:nvSpPr>
          <p:cNvPr id="3" name="Text 1"/>
          <p:cNvSpPr/>
          <p:nvPr/>
        </p:nvSpPr>
        <p:spPr>
          <a:xfrm>
            <a:off x="609585" y="2631777"/>
            <a:ext cx="6309262" cy="26662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Hoodoos stand in Utah, Alberta, Italy, Serbia and New Zealand, and all share one shape.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tougher cap shields a softer pillar; rain, frost and wind strip the rock around it.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Details differ by site: at Bryce Canyon, about 200 freeze-thaw cycles a year do most of the work.</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same shape in many places is evidence that the same processes act everywhere.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hoodoo looks unchanged from year to year, then topples when its pillar gets too thin.</a:t>
            </a:r>
            <a:endParaRPr lang="en-US" sz="1400" dirty="0"/>
          </a:p>
        </p:txBody>
      </p:sp>
      <p:pic>
        <p:nvPicPr>
          <p:cNvPr id="4"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5" name="Text 2"/>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19</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169861" cy="6858000"/>
          </a:xfrm>
          <a:prstGeom prst="rect">
            <a:avLst/>
          </a:prstGeom>
        </p:spPr>
      </p:pic>
      <p:sp>
        <p:nvSpPr>
          <p:cNvPr id="3" name="Text 0"/>
          <p:cNvSpPr/>
          <p:nvPr/>
        </p:nvSpPr>
        <p:spPr>
          <a:xfrm>
            <a:off x="3855544" y="1275020"/>
            <a:ext cx="8336151"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4" name="Text 1"/>
          <p:cNvSpPr/>
          <p:nvPr/>
        </p:nvSpPr>
        <p:spPr>
          <a:xfrm>
            <a:off x="3855544" y="1550219"/>
            <a:ext cx="7955160" cy="782241"/>
          </a:xfrm>
          <a:prstGeom prst="rect">
            <a:avLst/>
          </a:prstGeom>
          <a:noFill/>
          <a:ln/>
        </p:spPr>
        <p:txBody>
          <a:bodyPr wrap="square" lIns="0" tIns="0" rIns="0" bIns="0" rtlCol="0" anchor="t">
            <a:normAutofit/>
          </a:bodyPr>
          <a:lstStyle/>
          <a:p>
            <a:pPr algn="l" indent="0" marL="0">
              <a:lnSpc>
                <a:spcPct val="92000"/>
              </a:lnSpc>
              <a:buNone/>
            </a:pPr>
            <a:r>
              <a:rPr lang="en-US" sz="2800" b="1" dirty="0">
                <a:solidFill>
                  <a:srgbClr val="333F70"/>
                </a:solidFill>
                <a:latin typeface="Unbounded Bold" pitchFamily="34" charset="0"/>
                <a:ea typeface="Unbounded Bold" pitchFamily="34" charset="-122"/>
                <a:cs typeface="Unbounded Bold" pitchFamily="34" charset="-120"/>
              </a:rPr>
              <a:t>The life of a hoodoo: slow, slow, slow, sudden</a:t>
            </a:r>
            <a:endParaRPr lang="en-US" sz="2800" dirty="0"/>
          </a:p>
        </p:txBody>
      </p:sp>
      <p:sp>
        <p:nvSpPr>
          <p:cNvPr id="5" name="Text 2"/>
          <p:cNvSpPr/>
          <p:nvPr/>
        </p:nvSpPr>
        <p:spPr>
          <a:xfrm>
            <a:off x="3855544" y="2495352"/>
            <a:ext cx="8336151" cy="355600"/>
          </a:xfrm>
          <a:prstGeom prst="rect">
            <a:avLst/>
          </a:prstGeom>
          <a:noFill/>
          <a:ln/>
        </p:spPr>
        <p:txBody>
          <a:bodyPr wrap="none" lIns="0" tIns="0" rIns="0" bIns="0" rtlCol="0" anchor="t"/>
          <a:lstStyle/>
          <a:p>
            <a:pPr algn="l" indent="0" marL="0">
              <a:lnSpc>
                <a:spcPct val="117000"/>
              </a:lnSpc>
              <a:buNone/>
            </a:pPr>
            <a:r>
              <a:rPr lang="en-US" sz="2000" b="1" dirty="0">
                <a:solidFill>
                  <a:srgbClr val="333F70"/>
                </a:solidFill>
                <a:latin typeface="Open Sans Bold" pitchFamily="34" charset="0"/>
                <a:ea typeface="Open Sans Bold" pitchFamily="34" charset="-122"/>
                <a:cs typeface="Open Sans Bold" pitchFamily="34" charset="-120"/>
              </a:rPr>
              <a:t>Model: Stages from layered rock to toppled cap</a:t>
            </a:r>
            <a:endParaRPr lang="en-US" sz="2000" dirty="0"/>
          </a:p>
        </p:txBody>
      </p:sp>
      <p:sp>
        <p:nvSpPr>
          <p:cNvPr id="6" name="Text 3"/>
          <p:cNvSpPr/>
          <p:nvPr/>
        </p:nvSpPr>
        <p:spPr>
          <a:xfrm>
            <a:off x="3855544" y="3003352"/>
            <a:ext cx="7955160" cy="1715294"/>
          </a:xfrm>
          <a:prstGeom prst="rect">
            <a:avLst/>
          </a:prstGeom>
          <a:noFill/>
          <a:ln/>
        </p:spPr>
        <p:txBody>
          <a:bodyPr wrap="square" lIns="0" tIns="0" rIns="0" bIns="0" rtlCol="0" anchor="t">
            <a:normAutofit/>
          </a:bodyPr>
          <a:lstStyle/>
          <a:p>
            <a:pPr algn="l" marL="284480" indent="-284480">
              <a:lnSpc>
                <a:spcPct val="117000"/>
              </a:lnSpc>
              <a:buSzPct val="100000"/>
              <a:buFont typeface="+mj-lt"/>
              <a:buAutoNum type="arabicPeriod" startAt="1"/>
            </a:pPr>
            <a:r>
              <a:rPr lang="en-US" sz="1400" dirty="0">
                <a:solidFill>
                  <a:srgbClr val="333F70"/>
                </a:solidFill>
                <a:latin typeface="Open Sans" pitchFamily="34" charset="0"/>
                <a:ea typeface="Open Sans" pitchFamily="34" charset="-122"/>
                <a:cs typeface="Open Sans" pitchFamily="34" charset="-120"/>
              </a:rPr>
              <a:t>Layered rock is uplifted and cracks → (millions of years)</a:t>
            </a:r>
            <a:endParaRPr lang="en-US" sz="1400" dirty="0"/>
          </a:p>
          <a:p>
            <a:pPr algn="l" marL="284480" indent="-284480">
              <a:lnSpc>
                <a:spcPct val="117000"/>
              </a:lnSpc>
              <a:buSzPct val="100000"/>
              <a:buFont typeface="+mj-lt"/>
              <a:buAutoNum type="arabicPeriod" startAt="2"/>
            </a:pPr>
            <a:r>
              <a:rPr lang="en-US" sz="1400" dirty="0">
                <a:solidFill>
                  <a:srgbClr val="333F70"/>
                </a:solidFill>
                <a:latin typeface="Open Sans" pitchFamily="34" charset="0"/>
                <a:ea typeface="Open Sans" pitchFamily="34" charset="-122"/>
                <a:cs typeface="Open Sans" pitchFamily="34" charset="-120"/>
              </a:rPr>
              <a:t>Frost and rain widen cracks into gaps → (thousands of years)</a:t>
            </a:r>
            <a:endParaRPr lang="en-US" sz="1400" dirty="0"/>
          </a:p>
          <a:p>
            <a:pPr algn="l" marL="284480" indent="-284480">
              <a:lnSpc>
                <a:spcPct val="117000"/>
              </a:lnSpc>
              <a:buSzPct val="100000"/>
              <a:buFont typeface="+mj-lt"/>
              <a:buAutoNum type="arabicPeriod" startAt="3"/>
            </a:pPr>
            <a:r>
              <a:rPr lang="en-US" sz="1400" dirty="0">
                <a:solidFill>
                  <a:srgbClr val="333F70"/>
                </a:solidFill>
                <a:latin typeface="Open Sans" pitchFamily="34" charset="0"/>
                <a:ea typeface="Open Sans" pitchFamily="34" charset="-122"/>
                <a:cs typeface="Open Sans" pitchFamily="34" charset="-120"/>
              </a:rPr>
              <a:t>Softer layers wear away; a tougher cap shields the pillar → (thousands of years)</a:t>
            </a:r>
            <a:endParaRPr lang="en-US" sz="1400" dirty="0"/>
          </a:p>
          <a:p>
            <a:pPr algn="l" marL="284480" indent="-284480">
              <a:lnSpc>
                <a:spcPct val="117000"/>
              </a:lnSpc>
              <a:buSzPct val="100000"/>
              <a:buFont typeface="+mj-lt"/>
              <a:buAutoNum type="arabicPeriod" startAt="4"/>
            </a:pPr>
            <a:r>
              <a:rPr lang="en-US" sz="1400" dirty="0">
                <a:solidFill>
                  <a:srgbClr val="333F70"/>
                </a:solidFill>
                <a:latin typeface="Open Sans" pitchFamily="34" charset="0"/>
                <a:ea typeface="Open Sans" pitchFamily="34" charset="-122"/>
                <a:cs typeface="Open Sans" pitchFamily="34" charset="-120"/>
              </a:rPr>
              <a:t>Pillar thins a fraction of a millimeter a year → (centuries)</a:t>
            </a:r>
            <a:endParaRPr lang="en-US" sz="1400" dirty="0"/>
          </a:p>
          <a:p>
            <a:pPr algn="l" marL="284480" indent="-284480">
              <a:lnSpc>
                <a:spcPct val="117000"/>
              </a:lnSpc>
              <a:buSzPct val="100000"/>
              <a:buFont typeface="+mj-lt"/>
              <a:buAutoNum type="arabicPeriod" startAt="5"/>
            </a:pPr>
            <a:r>
              <a:rPr lang="en-US" sz="1400" dirty="0">
                <a:solidFill>
                  <a:srgbClr val="333F70"/>
                </a:solidFill>
                <a:latin typeface="Open Sans" pitchFamily="34" charset="0"/>
                <a:ea typeface="Open Sans" pitchFamily="34" charset="-122"/>
                <a:cs typeface="Open Sans" pitchFamily="34" charset="-120"/>
              </a:rPr>
              <a:t>Cap topples in seconds → (seconds, then on and on)</a:t>
            </a:r>
            <a:endParaRPr lang="en-US" sz="1400" dirty="0"/>
          </a:p>
          <a:p>
            <a:pPr algn="l" marL="284480" indent="-284480">
              <a:lnSpc>
                <a:spcPct val="117000"/>
              </a:lnSpc>
              <a:buSzPct val="100000"/>
              <a:buFont typeface="+mj-lt"/>
              <a:buAutoNum type="arabicPeriod" startAt="6"/>
            </a:pPr>
            <a:r>
              <a:rPr lang="en-US" sz="1400" dirty="0">
                <a:solidFill>
                  <a:srgbClr val="333F70"/>
                </a:solidFill>
                <a:latin typeface="Open Sans" pitchFamily="34" charset="0"/>
                <a:ea typeface="Open Sans" pitchFamily="34" charset="-122"/>
                <a:cs typeface="Open Sans" pitchFamily="34" charset="-120"/>
              </a:rPr>
              <a:t>Debris is weathered and carried off</a:t>
            </a:r>
            <a:endParaRPr lang="en-US" sz="1400" dirty="0"/>
          </a:p>
        </p:txBody>
      </p:sp>
      <p:sp>
        <p:nvSpPr>
          <p:cNvPr id="7" name="Text 4"/>
          <p:cNvSpPr/>
          <p:nvPr/>
        </p:nvSpPr>
        <p:spPr>
          <a:xfrm>
            <a:off x="3855544" y="4883745"/>
            <a:ext cx="7955160" cy="711200"/>
          </a:xfrm>
          <a:prstGeom prst="rect">
            <a:avLst/>
          </a:prstGeom>
          <a:noFill/>
          <a:ln/>
        </p:spPr>
        <p:txBody>
          <a:bodyPr wrap="square" lIns="0" tIns="0" rIns="0" bIns="0" rtlCol="0" anchor="t">
            <a:normAutofit/>
          </a:bodyPr>
          <a:lstStyle/>
          <a:p>
            <a:pPr algn="l" indent="0" marL="0">
              <a:lnSpc>
                <a:spcPct val="117000"/>
              </a:lnSpc>
              <a:buNone/>
            </a:pPr>
            <a:r>
              <a:rPr lang="en-US" sz="2000" i="1" dirty="0">
                <a:solidFill>
                  <a:srgbClr val="333F70"/>
                </a:solidFill>
                <a:latin typeface="Open Sans" pitchFamily="34" charset="0"/>
                <a:ea typeface="Open Sans" pitchFamily="34" charset="-122"/>
                <a:cs typeface="Open Sans" pitchFamily="34" charset="-120"/>
              </a:rPr>
              <a:t>Five slow stages and one sudden one. The sudden stage is caused by all the slow ones.</a:t>
            </a:r>
            <a:endParaRPr lang="en-US" sz="2000" dirty="0"/>
          </a:p>
        </p:txBody>
      </p:sp>
      <p:sp>
        <p:nvSpPr>
          <p:cNvPr id="8" name="Text 5"/>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20</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976596"/>
            <a:ext cx="573013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THINK, PAIR, SHARE</a:t>
            </a:r>
            <a:endParaRPr lang="en-US" sz="1050" dirty="0"/>
          </a:p>
        </p:txBody>
      </p:sp>
      <p:sp>
        <p:nvSpPr>
          <p:cNvPr id="3" name="Text 1"/>
          <p:cNvSpPr/>
          <p:nvPr/>
        </p:nvSpPr>
        <p:spPr>
          <a:xfrm>
            <a:off x="609585" y="2253202"/>
            <a:ext cx="512055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Discuss: the present is the key to the past</a:t>
            </a:r>
            <a:endParaRPr lang="en-US" sz="3200" dirty="0"/>
          </a:p>
        </p:txBody>
      </p:sp>
      <p:sp>
        <p:nvSpPr>
          <p:cNvPr id="4" name="Text 2"/>
          <p:cNvSpPr/>
          <p:nvPr/>
        </p:nvSpPr>
        <p:spPr>
          <a:xfrm>
            <a:off x="609585" y="3759121"/>
            <a:ext cx="5120552" cy="1137841"/>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A geologist finds ancient sandstone with ripple marks just like the ones forming in a shallow stream today. What can she safely conclude about the past? What can she not conclude?</a:t>
            </a:r>
            <a:endParaRPr lang="en-US" sz="1600" dirty="0"/>
          </a:p>
        </p:txBody>
      </p:sp>
      <p:pic>
        <p:nvPicPr>
          <p:cNvPr id="5" name="Image 0" descr="preencoded.png">    </p:cNvPr>
          <p:cNvPicPr>
            <a:picLocks noChangeAspect="1"/>
          </p:cNvPicPr>
          <p:nvPr/>
        </p:nvPicPr>
        <p:blipFill>
          <a:blip r:embed="rId1"/>
          <a:stretch>
            <a:fillRect/>
          </a:stretch>
        </p:blipFill>
        <p:spPr>
          <a:xfrm>
            <a:off x="6644414" y="0"/>
            <a:ext cx="5547281" cy="6858000"/>
          </a:xfrm>
          <a:prstGeom prst="rect">
            <a:avLst/>
          </a:prstGeom>
        </p:spPr>
      </p:pic>
      <p:sp>
        <p:nvSpPr>
          <p:cNvPr id="6"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21</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566130" cy="6858000"/>
          </a:xfrm>
          <a:prstGeom prst="rect">
            <a:avLst/>
          </a:prstGeom>
        </p:spPr>
      </p:pic>
      <p:sp>
        <p:nvSpPr>
          <p:cNvPr id="3" name="Text 0"/>
          <p:cNvSpPr/>
          <p:nvPr/>
        </p:nvSpPr>
        <p:spPr>
          <a:xfrm>
            <a:off x="4480408" y="1624258"/>
            <a:ext cx="7101702" cy="558800"/>
          </a:xfrm>
          <a:prstGeom prst="rect">
            <a:avLst/>
          </a:prstGeom>
          <a:noFill/>
          <a:ln/>
        </p:spPr>
        <p:txBody>
          <a:bodyPr wrap="square" lIns="0" tIns="0" rIns="0" bIns="0" rtlCol="0" anchor="t">
            <a:normAutofit/>
          </a:bodyPr>
          <a:lstStyle/>
          <a:p>
            <a:pPr algn="l" indent="0" marL="0">
              <a:lnSpc>
                <a:spcPct val="92000"/>
              </a:lnSpc>
              <a:buNone/>
            </a:pPr>
            <a:r>
              <a:rPr lang="en-US" sz="2000" b="1" dirty="0">
                <a:solidFill>
                  <a:srgbClr val="333F70"/>
                </a:solidFill>
                <a:latin typeface="Unbounded Bold" pitchFamily="34" charset="0"/>
                <a:ea typeface="Unbounded Bold" pitchFamily="34" charset="-122"/>
                <a:cs typeface="Unbounded Bold" pitchFamily="34" charset="-120"/>
              </a:rPr>
              <a:t>Uniformitarianism: what it claims and what it does not</a:t>
            </a:r>
            <a:endParaRPr lang="en-US" sz="2000" dirty="0"/>
          </a:p>
        </p:txBody>
      </p:sp>
      <p:sp>
        <p:nvSpPr>
          <p:cNvPr id="4" name="Shape 1"/>
          <p:cNvSpPr/>
          <p:nvPr/>
        </p:nvSpPr>
        <p:spPr>
          <a:xfrm>
            <a:off x="4480408" y="2291755"/>
            <a:ext cx="3474653" cy="2552700"/>
          </a:xfrm>
          <a:prstGeom prst="roundRect">
            <a:avLst>
              <a:gd name="adj" fmla="val 2925"/>
            </a:avLst>
          </a:prstGeom>
          <a:solidFill>
            <a:srgbClr val="D6F5EE"/>
          </a:solidFill>
          <a:ln/>
        </p:spPr>
        <p:txBody>
          <a:bodyPr/>
          <a:p/>
        </p:txBody>
      </p:sp>
      <p:sp>
        <p:nvSpPr>
          <p:cNvPr id="5" name="Text 2"/>
          <p:cNvSpPr/>
          <p:nvPr/>
        </p:nvSpPr>
        <p:spPr>
          <a:xfrm>
            <a:off x="4709003" y="2520355"/>
            <a:ext cx="3017464" cy="1846659"/>
          </a:xfrm>
          <a:prstGeom prst="rect">
            <a:avLst/>
          </a:prstGeom>
          <a:noFill/>
          <a:ln/>
        </p:spPr>
        <p:txBody>
          <a:bodyPr wrap="square" lIns="0" tIns="0" rIns="0" bIns="0" rtlCol="0" anchor="t">
            <a:normAutofit/>
          </a:bodyPr>
          <a:lstStyle/>
          <a:p>
            <a:pPr algn="l" indent="0" marL="0">
              <a:lnSpc>
                <a:spcPct val="117000"/>
              </a:lnSpc>
              <a:spcAft>
                <a:spcPts val="800"/>
              </a:spcAft>
              <a:buNone/>
            </a:pPr>
            <a:r>
              <a:rPr lang="en-US" sz="1400" b="1" dirty="0">
                <a:solidFill>
                  <a:srgbClr val="333F70"/>
                </a:solidFill>
                <a:latin typeface="Open Sans Bold" pitchFamily="34" charset="0"/>
                <a:ea typeface="Open Sans Bold" pitchFamily="34" charset="-122"/>
                <a:cs typeface="Open Sans Bold" pitchFamily="34" charset="-120"/>
              </a:rPr>
              <a:t>Claims:</a:t>
            </a:r>
            <a:pPr algn="l" indent="0" marL="0">
              <a:lnSpc>
                <a:spcPct val="117000"/>
              </a:lnSpc>
              <a:spcAft>
                <a:spcPts val="800"/>
              </a:spcAft>
              <a:buNone/>
            </a:pPr>
            <a:r>
              <a:rPr lang="en-US" sz="1400" dirty="0">
                <a:solidFill>
                  <a:srgbClr val="333F70"/>
                </a:solidFill>
                <a:latin typeface="Open Sans" pitchFamily="34" charset="0"/>
                <a:ea typeface="Open Sans" pitchFamily="34" charset="-122"/>
                <a:cs typeface="Open Sans" pitchFamily="34" charset="-120"/>
              </a:rPr>
              <a:t> the processes we watch today (weathering, erosion, deposition, uplift) also worked in the past.</a:t>
            </a:r>
            <a:endParaRPr lang="en-US" sz="1400" dirty="0"/>
          </a:p>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Claims:</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the same natural laws, such as gravity, applied then and will apply tomorrow.</a:t>
            </a:r>
            <a:endParaRPr lang="en-US" sz="1400" dirty="0"/>
          </a:p>
        </p:txBody>
      </p:sp>
      <p:sp>
        <p:nvSpPr>
          <p:cNvPr id="6" name="Shape 3"/>
          <p:cNvSpPr/>
          <p:nvPr/>
        </p:nvSpPr>
        <p:spPr>
          <a:xfrm>
            <a:off x="8107457" y="2291755"/>
            <a:ext cx="3474653" cy="2552700"/>
          </a:xfrm>
          <a:prstGeom prst="roundRect">
            <a:avLst>
              <a:gd name="adj" fmla="val 2925"/>
            </a:avLst>
          </a:prstGeom>
          <a:solidFill>
            <a:srgbClr val="D6F5EE"/>
          </a:solidFill>
          <a:ln/>
        </p:spPr>
        <p:txBody>
          <a:bodyPr/>
          <a:p/>
        </p:txBody>
      </p:sp>
      <p:sp>
        <p:nvSpPr>
          <p:cNvPr id="7" name="Text 4"/>
          <p:cNvSpPr/>
          <p:nvPr/>
        </p:nvSpPr>
        <p:spPr>
          <a:xfrm>
            <a:off x="8336052" y="2520355"/>
            <a:ext cx="3017464" cy="2095500"/>
          </a:xfrm>
          <a:prstGeom prst="rect">
            <a:avLst/>
          </a:prstGeom>
          <a:noFill/>
          <a:ln/>
        </p:spPr>
        <p:txBody>
          <a:bodyPr wrap="square" lIns="0" tIns="0" rIns="0" bIns="0" rtlCol="0" anchor="t">
            <a:normAutofit/>
          </a:bodyPr>
          <a:lstStyle/>
          <a:p>
            <a:pPr algn="l" indent="0" marL="0">
              <a:lnSpc>
                <a:spcPct val="117000"/>
              </a:lnSpc>
              <a:spcAft>
                <a:spcPts val="800"/>
              </a:spcAft>
              <a:buNone/>
            </a:pPr>
            <a:r>
              <a:rPr lang="en-US" sz="1400" b="1" dirty="0">
                <a:solidFill>
                  <a:srgbClr val="333F70"/>
                </a:solidFill>
                <a:latin typeface="Open Sans Bold" pitchFamily="34" charset="0"/>
                <a:ea typeface="Open Sans Bold" pitchFamily="34" charset="-122"/>
                <a:cs typeface="Open Sans Bold" pitchFamily="34" charset="-120"/>
              </a:rPr>
              <a:t>Does not claim:</a:t>
            </a:r>
            <a:pPr algn="l" indent="0" marL="0">
              <a:lnSpc>
                <a:spcPct val="117000"/>
              </a:lnSpc>
              <a:spcAft>
                <a:spcPts val="800"/>
              </a:spcAft>
              <a:buNone/>
            </a:pPr>
            <a:r>
              <a:rPr lang="en-US" sz="1400" dirty="0">
                <a:solidFill>
                  <a:srgbClr val="333F70"/>
                </a:solidFill>
                <a:latin typeface="Open Sans" pitchFamily="34" charset="0"/>
                <a:ea typeface="Open Sans" pitchFamily="34" charset="-122"/>
                <a:cs typeface="Open Sans" pitchFamily="34" charset="-120"/>
              </a:rPr>
              <a:t> every process always ran at today's speed. Ice ages and changing climates change rates.</a:t>
            </a:r>
            <a:endParaRPr lang="en-US" sz="1400" dirty="0"/>
          </a:p>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Does not claim:</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nothing sudden ever happened. Impacts, giant floods and eruptions are part of the record.</a:t>
            </a:r>
            <a:endParaRPr lang="en-US" sz="1400" dirty="0"/>
          </a:p>
        </p:txBody>
      </p:sp>
      <p:sp>
        <p:nvSpPr>
          <p:cNvPr id="8" name="Text 5"/>
          <p:cNvSpPr/>
          <p:nvPr/>
        </p:nvSpPr>
        <p:spPr>
          <a:xfrm>
            <a:off x="4480408" y="5012412"/>
            <a:ext cx="7711287"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Short version, the geologists' old motto: the present is the key to the past.</a:t>
            </a:r>
            <a:endParaRPr lang="en-US" sz="1400" dirty="0"/>
          </a:p>
        </p:txBody>
      </p:sp>
      <p:sp>
        <p:nvSpPr>
          <p:cNvPr id="9" name="Text 6"/>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22</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224022"/>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3" name="Text 1"/>
          <p:cNvSpPr/>
          <p:nvPr/>
        </p:nvSpPr>
        <p:spPr>
          <a:xfrm>
            <a:off x="609585" y="1496266"/>
            <a:ext cx="7101702" cy="558800"/>
          </a:xfrm>
          <a:prstGeom prst="rect">
            <a:avLst/>
          </a:prstGeom>
          <a:noFill/>
          <a:ln/>
        </p:spPr>
        <p:txBody>
          <a:bodyPr wrap="square" lIns="0" tIns="0" rIns="0" bIns="0" rtlCol="0" anchor="t">
            <a:normAutofit/>
          </a:bodyPr>
          <a:lstStyle/>
          <a:p>
            <a:pPr algn="l" indent="0" marL="0">
              <a:lnSpc>
                <a:spcPct val="92000"/>
              </a:lnSpc>
              <a:buNone/>
            </a:pPr>
            <a:r>
              <a:rPr lang="en-US" sz="2000" b="1" dirty="0">
                <a:solidFill>
                  <a:srgbClr val="333F70"/>
                </a:solidFill>
                <a:latin typeface="Unbounded Bold" pitchFamily="34" charset="0"/>
                <a:ea typeface="Unbounded Bold" pitchFamily="34" charset="-122"/>
                <a:cs typeface="Unbounded Bold" pitchFamily="34" charset="-120"/>
              </a:rPr>
              <a:t>Quick check: which statement fits uniformitarianism?</a:t>
            </a:r>
            <a:endParaRPr lang="en-US" sz="2000" dirty="0"/>
          </a:p>
        </p:txBody>
      </p:sp>
      <p:sp>
        <p:nvSpPr>
          <p:cNvPr id="4" name="Text 2"/>
          <p:cNvSpPr/>
          <p:nvPr/>
        </p:nvSpPr>
        <p:spPr>
          <a:xfrm>
            <a:off x="609585" y="2172970"/>
            <a:ext cx="7711287"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Which statement matches the modern meaning of uniformitarianism?</a:t>
            </a:r>
            <a:endParaRPr lang="en-US" sz="1400" dirty="0"/>
          </a:p>
        </p:txBody>
      </p:sp>
      <p:sp>
        <p:nvSpPr>
          <p:cNvPr id="5" name="Shape 3"/>
          <p:cNvSpPr/>
          <p:nvPr/>
        </p:nvSpPr>
        <p:spPr>
          <a:xfrm>
            <a:off x="609585" y="2571353"/>
            <a:ext cx="7101702" cy="652760"/>
          </a:xfrm>
          <a:prstGeom prst="roundRect">
            <a:avLst>
              <a:gd name="adj" fmla="val 11440"/>
            </a:avLst>
          </a:prstGeom>
          <a:solidFill>
            <a:srgbClr val="D6F5EE"/>
          </a:solidFill>
          <a:ln/>
        </p:spPr>
        <p:txBody>
          <a:bodyPr/>
          <a:p/>
        </p:txBody>
      </p:sp>
      <p:sp>
        <p:nvSpPr>
          <p:cNvPr id="6" name="Text 4"/>
          <p:cNvSpPr/>
          <p:nvPr/>
        </p:nvSpPr>
        <p:spPr>
          <a:xfrm>
            <a:off x="838179" y="2808208"/>
            <a:ext cx="6873108" cy="195560"/>
          </a:xfrm>
          <a:prstGeom prst="rect">
            <a:avLst/>
          </a:prstGeom>
          <a:noFill/>
          <a:ln/>
        </p:spPr>
        <p:txBody>
          <a:bodyPr wrap="none" lIns="0" tIns="0" rIns="0" bIns="0" rtlCol="0" anchor="t"/>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A. Canyons formed only during ancient catastrophes that no longer happen.</a:t>
            </a:r>
            <a:endParaRPr lang="en-US" sz="1100" dirty="0"/>
          </a:p>
        </p:txBody>
      </p:sp>
      <p:sp>
        <p:nvSpPr>
          <p:cNvPr id="7" name="Shape 5"/>
          <p:cNvSpPr/>
          <p:nvPr/>
        </p:nvSpPr>
        <p:spPr>
          <a:xfrm>
            <a:off x="609585" y="3376513"/>
            <a:ext cx="7101702" cy="652760"/>
          </a:xfrm>
          <a:prstGeom prst="roundRect">
            <a:avLst>
              <a:gd name="adj" fmla="val 11440"/>
            </a:avLst>
          </a:prstGeom>
          <a:solidFill>
            <a:srgbClr val="D6F5EE"/>
          </a:solidFill>
          <a:ln/>
        </p:spPr>
        <p:txBody>
          <a:bodyPr/>
          <a:p/>
        </p:txBody>
      </p:sp>
      <p:sp>
        <p:nvSpPr>
          <p:cNvPr id="8" name="Text 6"/>
          <p:cNvSpPr/>
          <p:nvPr/>
        </p:nvSpPr>
        <p:spPr>
          <a:xfrm>
            <a:off x="838179" y="3613368"/>
            <a:ext cx="6873108" cy="195560"/>
          </a:xfrm>
          <a:prstGeom prst="rect">
            <a:avLst/>
          </a:prstGeom>
          <a:noFill/>
          <a:ln/>
        </p:spPr>
        <p:txBody>
          <a:bodyPr wrap="none" lIns="0" tIns="0" rIns="0" bIns="0" rtlCol="0" anchor="t"/>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B. Rivers today cut rock the way rivers did millions of years ago, though some cut faster or slower.</a:t>
            </a:r>
            <a:endParaRPr lang="en-US" sz="1100" dirty="0"/>
          </a:p>
        </p:txBody>
      </p:sp>
      <p:sp>
        <p:nvSpPr>
          <p:cNvPr id="9" name="Shape 7"/>
          <p:cNvSpPr/>
          <p:nvPr/>
        </p:nvSpPr>
        <p:spPr>
          <a:xfrm>
            <a:off x="609585" y="4181673"/>
            <a:ext cx="7101702" cy="652760"/>
          </a:xfrm>
          <a:prstGeom prst="roundRect">
            <a:avLst>
              <a:gd name="adj" fmla="val 11440"/>
            </a:avLst>
          </a:prstGeom>
          <a:solidFill>
            <a:srgbClr val="D6F5EE"/>
          </a:solidFill>
          <a:ln/>
        </p:spPr>
        <p:txBody>
          <a:bodyPr/>
          <a:p/>
        </p:txBody>
      </p:sp>
      <p:sp>
        <p:nvSpPr>
          <p:cNvPr id="10" name="Text 8"/>
          <p:cNvSpPr/>
          <p:nvPr/>
        </p:nvSpPr>
        <p:spPr>
          <a:xfrm>
            <a:off x="838179" y="4418529"/>
            <a:ext cx="6873108" cy="195560"/>
          </a:xfrm>
          <a:prstGeom prst="rect">
            <a:avLst/>
          </a:prstGeom>
          <a:noFill/>
          <a:ln/>
        </p:spPr>
        <p:txBody>
          <a:bodyPr wrap="none" lIns="0" tIns="0" rIns="0" bIns="0" rtlCol="0" anchor="t"/>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C. Every process on Earth has always run at exactly the same speed.</a:t>
            </a:r>
            <a:endParaRPr lang="en-US" sz="1100" dirty="0"/>
          </a:p>
        </p:txBody>
      </p:sp>
      <p:sp>
        <p:nvSpPr>
          <p:cNvPr id="11" name="Shape 9"/>
          <p:cNvSpPr/>
          <p:nvPr/>
        </p:nvSpPr>
        <p:spPr>
          <a:xfrm>
            <a:off x="609585" y="4986834"/>
            <a:ext cx="7101702" cy="652760"/>
          </a:xfrm>
          <a:prstGeom prst="roundRect">
            <a:avLst>
              <a:gd name="adj" fmla="val 11440"/>
            </a:avLst>
          </a:prstGeom>
          <a:solidFill>
            <a:srgbClr val="D6F5EE"/>
          </a:solidFill>
          <a:ln/>
        </p:spPr>
        <p:txBody>
          <a:bodyPr/>
          <a:p/>
        </p:txBody>
      </p:sp>
      <p:sp>
        <p:nvSpPr>
          <p:cNvPr id="12" name="Text 10"/>
          <p:cNvSpPr/>
          <p:nvPr/>
        </p:nvSpPr>
        <p:spPr>
          <a:xfrm>
            <a:off x="838179" y="5223689"/>
            <a:ext cx="6873108" cy="195560"/>
          </a:xfrm>
          <a:prstGeom prst="rect">
            <a:avLst/>
          </a:prstGeom>
          <a:noFill/>
          <a:ln/>
        </p:spPr>
        <p:txBody>
          <a:bodyPr wrap="none" lIns="0" tIns="0" rIns="0" bIns="0" rtlCol="0" anchor="t"/>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D. The past cannot be understood because nobody was there to see it.</a:t>
            </a:r>
            <a:endParaRPr lang="en-US" sz="1100" dirty="0"/>
          </a:p>
        </p:txBody>
      </p:sp>
      <p:pic>
        <p:nvPicPr>
          <p:cNvPr id="13" name="Image 0" descr="preencoded.png">    </p:cNvPr>
          <p:cNvPicPr>
            <a:picLocks noChangeAspect="1"/>
          </p:cNvPicPr>
          <p:nvPr/>
        </p:nvPicPr>
        <p:blipFill>
          <a:blip r:embed="rId1"/>
          <a:stretch>
            <a:fillRect/>
          </a:stretch>
        </p:blipFill>
        <p:spPr>
          <a:xfrm>
            <a:off x="8625565" y="0"/>
            <a:ext cx="3566130" cy="6858000"/>
          </a:xfrm>
          <a:prstGeom prst="rect">
            <a:avLst/>
          </a:prstGeom>
        </p:spPr>
      </p:pic>
      <p:sp>
        <p:nvSpPr>
          <p:cNvPr id="14" name="Text 11"/>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23</a:t>
            </a:r>
            <a:endParaRPr lang="en-US"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547281" cy="6858000"/>
          </a:xfrm>
          <a:prstGeom prst="rect">
            <a:avLst/>
          </a:prstGeom>
        </p:spPr>
      </p:pic>
      <p:sp>
        <p:nvSpPr>
          <p:cNvPr id="3" name="Text 0"/>
          <p:cNvSpPr/>
          <p:nvPr/>
        </p:nvSpPr>
        <p:spPr>
          <a:xfrm>
            <a:off x="6461559" y="2062321"/>
            <a:ext cx="573013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MISCONCEPTION CHECK</a:t>
            </a:r>
            <a:endParaRPr lang="en-US" sz="1050" dirty="0"/>
          </a:p>
        </p:txBody>
      </p:sp>
      <p:sp>
        <p:nvSpPr>
          <p:cNvPr id="4" name="Text 1"/>
          <p:cNvSpPr/>
          <p:nvPr/>
        </p:nvSpPr>
        <p:spPr>
          <a:xfrm>
            <a:off x="6461559" y="2338927"/>
            <a:ext cx="512055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True or false? The unchanging cliff</a:t>
            </a:r>
            <a:endParaRPr lang="en-US" sz="3200" dirty="0"/>
          </a:p>
        </p:txBody>
      </p:sp>
      <p:sp>
        <p:nvSpPr>
          <p:cNvPr id="5" name="Text 2"/>
          <p:cNvSpPr/>
          <p:nvPr/>
        </p:nvSpPr>
        <p:spPr>
          <a:xfrm>
            <a:off x="6728252" y="3474065"/>
            <a:ext cx="4853858" cy="85338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"The cliff looks exactly the way it did in a photograph from 1900, so nothing has happened to it since then."</a:t>
            </a:r>
            <a:endParaRPr lang="en-US" sz="1600" dirty="0"/>
          </a:p>
        </p:txBody>
      </p:sp>
      <p:sp>
        <p:nvSpPr>
          <p:cNvPr id="6" name="Shape 3"/>
          <p:cNvSpPr/>
          <p:nvPr/>
        </p:nvSpPr>
        <p:spPr>
          <a:xfrm>
            <a:off x="6461559" y="3388023"/>
            <a:ext cx="19050" cy="1005780"/>
          </a:xfrm>
          <a:prstGeom prst="roundRect">
            <a:avLst>
              <a:gd name="adj" fmla="val 49999"/>
            </a:avLst>
          </a:prstGeom>
          <a:solidFill>
            <a:srgbClr val="26A688"/>
          </a:solidFill>
          <a:ln/>
        </p:spPr>
        <p:txBody>
          <a:bodyPr/>
          <a:p/>
        </p:txBody>
      </p:sp>
      <p:sp>
        <p:nvSpPr>
          <p:cNvPr id="7" name="Text 4"/>
          <p:cNvSpPr/>
          <p:nvPr/>
        </p:nvSpPr>
        <p:spPr>
          <a:xfrm>
            <a:off x="6461559" y="4561761"/>
            <a:ext cx="5730136"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True or false? Explain your reasoning.</a:t>
            </a:r>
            <a:endParaRPr lang="en-US" sz="1400" dirty="0"/>
          </a:p>
        </p:txBody>
      </p:sp>
      <p:sp>
        <p:nvSpPr>
          <p:cNvPr id="8" name="Text 5"/>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24</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659394"/>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PUTTING IT TOGETHER</a:t>
            </a:r>
            <a:endParaRPr lang="en-US" sz="1050" dirty="0"/>
          </a:p>
        </p:txBody>
      </p:sp>
      <p:sp>
        <p:nvSpPr>
          <p:cNvPr id="3" name="Text 1"/>
          <p:cNvSpPr/>
          <p:nvPr/>
        </p:nvSpPr>
        <p:spPr>
          <a:xfrm>
            <a:off x="609585" y="1935999"/>
            <a:ext cx="670543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Putting it together</a:t>
            </a:r>
            <a:endParaRPr lang="en-US" sz="3200" dirty="0"/>
          </a:p>
        </p:txBody>
      </p:sp>
      <p:sp>
        <p:nvSpPr>
          <p:cNvPr id="4" name="Text 2"/>
          <p:cNvSpPr/>
          <p:nvPr/>
        </p:nvSpPr>
        <p:spPr>
          <a:xfrm>
            <a:off x="609585" y="2538115"/>
            <a:ext cx="6705432" cy="26662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Weathering breaks, erosion carries, deposition drops, uplift raises; water, ice, wind, gravity, life do it.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Every change gets two rulers, space and time, and the rulers are independent.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Rate times time is the key: a few millimeters a year becomes a canyon over millions of years.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Slow build-ups end in sudden releases: rockfalls, toppling hoodoos, earthquakes.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same kinds of processes, following the same laws, explain the past and predict the future.</a:t>
            </a:r>
            <a:endParaRPr lang="en-US" sz="1400" dirty="0"/>
          </a:p>
        </p:txBody>
      </p:sp>
      <p:pic>
        <p:nvPicPr>
          <p:cNvPr id="5"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6"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25</a:t>
            </a:r>
            <a:endParaRPr lang="en-US" sz="1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809413"/>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EXIT TICKET</a:t>
            </a:r>
            <a:endParaRPr lang="en-US" sz="1050" dirty="0"/>
          </a:p>
        </p:txBody>
      </p:sp>
      <p:sp>
        <p:nvSpPr>
          <p:cNvPr id="4" name="Text 1"/>
          <p:cNvSpPr/>
          <p:nvPr/>
        </p:nvSpPr>
        <p:spPr>
          <a:xfrm>
            <a:off x="5272849" y="2086018"/>
            <a:ext cx="630926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Exit ticket</a:t>
            </a:r>
            <a:endParaRPr lang="en-US" sz="3200" dirty="0"/>
          </a:p>
        </p:txBody>
      </p:sp>
      <p:sp>
        <p:nvSpPr>
          <p:cNvPr id="5" name="Shape 2"/>
          <p:cNvSpPr/>
          <p:nvPr/>
        </p:nvSpPr>
        <p:spPr>
          <a:xfrm>
            <a:off x="5272849" y="2688134"/>
            <a:ext cx="311142" cy="311150"/>
          </a:xfrm>
          <a:prstGeom prst="roundRect">
            <a:avLst>
              <a:gd name="adj" fmla="val 24000"/>
            </a:avLst>
          </a:prstGeom>
          <a:solidFill>
            <a:srgbClr val="D6F5EE"/>
          </a:solidFill>
          <a:ln w="6350">
            <a:solidFill>
              <a:srgbClr val="BCDBD4"/>
            </a:solidFill>
            <a:prstDash val="solid"/>
          </a:ln>
        </p:spPr>
        <p:txBody>
          <a:bodyPr/>
          <a:p/>
        </p:txBody>
      </p:sp>
      <p:sp>
        <p:nvSpPr>
          <p:cNvPr id="6" name="Text 3"/>
          <p:cNvSpPr/>
          <p:nvPr/>
        </p:nvSpPr>
        <p:spPr>
          <a:xfrm>
            <a:off x="5377522" y="2754809"/>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1</a:t>
            </a:r>
            <a:endParaRPr lang="en-US" sz="1400" dirty="0"/>
          </a:p>
        </p:txBody>
      </p:sp>
      <p:sp>
        <p:nvSpPr>
          <p:cNvPr id="7" name="Text 4"/>
          <p:cNvSpPr/>
          <p:nvPr/>
        </p:nvSpPr>
        <p:spPr>
          <a:xfrm>
            <a:off x="5761786" y="2732266"/>
            <a:ext cx="582032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Give one example each of weathering and erosion from this lesson, and say how you told them apart.</a:t>
            </a:r>
            <a:endParaRPr lang="en-US" sz="1400" dirty="0"/>
          </a:p>
        </p:txBody>
      </p:sp>
      <p:sp>
        <p:nvSpPr>
          <p:cNvPr id="8" name="Shape 5"/>
          <p:cNvSpPr/>
          <p:nvPr/>
        </p:nvSpPr>
        <p:spPr>
          <a:xfrm>
            <a:off x="5272849" y="3373140"/>
            <a:ext cx="311142" cy="311150"/>
          </a:xfrm>
          <a:prstGeom prst="roundRect">
            <a:avLst>
              <a:gd name="adj" fmla="val 24000"/>
            </a:avLst>
          </a:prstGeom>
          <a:solidFill>
            <a:srgbClr val="D6F5EE"/>
          </a:solidFill>
          <a:ln w="6350">
            <a:solidFill>
              <a:srgbClr val="BCDBD4"/>
            </a:solidFill>
            <a:prstDash val="solid"/>
          </a:ln>
        </p:spPr>
        <p:txBody>
          <a:bodyPr/>
          <a:p/>
        </p:txBody>
      </p:sp>
      <p:sp>
        <p:nvSpPr>
          <p:cNvPr id="9" name="Text 6"/>
          <p:cNvSpPr/>
          <p:nvPr/>
        </p:nvSpPr>
        <p:spPr>
          <a:xfrm>
            <a:off x="5377522" y="3439815"/>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2</a:t>
            </a:r>
            <a:endParaRPr lang="en-US" sz="1400" dirty="0"/>
          </a:p>
        </p:txBody>
      </p:sp>
      <p:sp>
        <p:nvSpPr>
          <p:cNvPr id="10" name="Text 7"/>
          <p:cNvSpPr/>
          <p:nvPr/>
        </p:nvSpPr>
        <p:spPr>
          <a:xfrm>
            <a:off x="5761786" y="3417272"/>
            <a:ext cx="582032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Name one change that is fast and global, and one that is slow and small.</a:t>
            </a:r>
            <a:endParaRPr lang="en-US" sz="1400" dirty="0"/>
          </a:p>
        </p:txBody>
      </p:sp>
      <p:sp>
        <p:nvSpPr>
          <p:cNvPr id="11" name="Shape 8"/>
          <p:cNvSpPr/>
          <p:nvPr/>
        </p:nvSpPr>
        <p:spPr>
          <a:xfrm>
            <a:off x="5272849" y="4058146"/>
            <a:ext cx="311142" cy="311150"/>
          </a:xfrm>
          <a:prstGeom prst="roundRect">
            <a:avLst>
              <a:gd name="adj" fmla="val 24000"/>
            </a:avLst>
          </a:prstGeom>
          <a:solidFill>
            <a:srgbClr val="D6F5EE"/>
          </a:solidFill>
          <a:ln w="6350">
            <a:solidFill>
              <a:srgbClr val="BCDBD4"/>
            </a:solidFill>
            <a:prstDash val="solid"/>
          </a:ln>
        </p:spPr>
        <p:txBody>
          <a:bodyPr/>
          <a:p/>
        </p:txBody>
      </p:sp>
      <p:sp>
        <p:nvSpPr>
          <p:cNvPr id="12" name="Text 9"/>
          <p:cNvSpPr/>
          <p:nvPr/>
        </p:nvSpPr>
        <p:spPr>
          <a:xfrm>
            <a:off x="5377522" y="4124821"/>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3</a:t>
            </a:r>
            <a:endParaRPr lang="en-US" sz="1400" dirty="0"/>
          </a:p>
        </p:txBody>
      </p:sp>
      <p:sp>
        <p:nvSpPr>
          <p:cNvPr id="13" name="Text 10"/>
          <p:cNvSpPr/>
          <p:nvPr/>
        </p:nvSpPr>
        <p:spPr>
          <a:xfrm>
            <a:off x="5761786" y="4102279"/>
            <a:ext cx="582032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cliff retreats 2 mm a year. How far does it retreat in 10,000 years? Show the units.</a:t>
            </a:r>
            <a:endParaRPr lang="en-US" sz="1400" dirty="0"/>
          </a:p>
        </p:txBody>
      </p:sp>
      <p:sp>
        <p:nvSpPr>
          <p:cNvPr id="14" name="Shape 11"/>
          <p:cNvSpPr/>
          <p:nvPr/>
        </p:nvSpPr>
        <p:spPr>
          <a:xfrm>
            <a:off x="5272849" y="4743152"/>
            <a:ext cx="311142" cy="311150"/>
          </a:xfrm>
          <a:prstGeom prst="roundRect">
            <a:avLst>
              <a:gd name="adj" fmla="val 24000"/>
            </a:avLst>
          </a:prstGeom>
          <a:solidFill>
            <a:srgbClr val="D6F5EE"/>
          </a:solidFill>
          <a:ln w="6350">
            <a:solidFill>
              <a:srgbClr val="BCDBD4"/>
            </a:solidFill>
            <a:prstDash val="solid"/>
          </a:ln>
        </p:spPr>
        <p:txBody>
          <a:bodyPr/>
          <a:p/>
        </p:txBody>
      </p:sp>
      <p:sp>
        <p:nvSpPr>
          <p:cNvPr id="15" name="Text 12"/>
          <p:cNvSpPr/>
          <p:nvPr/>
        </p:nvSpPr>
        <p:spPr>
          <a:xfrm>
            <a:off x="5377522" y="4809827"/>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4</a:t>
            </a:r>
            <a:endParaRPr lang="en-US" sz="1400" dirty="0"/>
          </a:p>
        </p:txBody>
      </p:sp>
      <p:sp>
        <p:nvSpPr>
          <p:cNvPr id="16" name="Text 13"/>
          <p:cNvSpPr/>
          <p:nvPr/>
        </p:nvSpPr>
        <p:spPr>
          <a:xfrm>
            <a:off x="5761786" y="4787285"/>
            <a:ext cx="5820324"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In one sentence, say what uniformitarianism does NOT claim.</a:t>
            </a:r>
            <a:endParaRPr lang="en-US" sz="1400" dirty="0"/>
          </a:p>
        </p:txBody>
      </p:sp>
      <p:sp>
        <p:nvSpPr>
          <p:cNvPr id="17" name="Text 14"/>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26</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26</Slides>
  <Notes>26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11: Scales of Change on Earth's Surface</dc:title>
  <dc:subject/>
  <dc:creator>Angela's Wand</dc:creator>
  <cp:lastModifiedBy/>
  <cp:revision>1</cp:revision>
  <dcterms:created xsi:type="dcterms:W3CDTF">2026-10-19T20:47:12Z</dcterms:created>
  <dcterms:modified xsi:type="dcterms:W3CDTF">2026-10-19T20:47:12Z</dcterms:modified>
</cp:coreProperties>
</file>