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Percent of all fresh water</c:v>
                </c:pt>
              </c:strCache>
            </c:strRef>
          </c:tx>
          <c:dPt>
            <c:idx val="0"/>
            <c:spPr>
              <a:solidFill>
                <a:srgbClr val="0A7C8E"/>
              </a:solidFill>
            </c:spPr>
          </c:dPt>
          <c:dPt>
            <c:idx val="1"/>
            <c:spPr>
              <a:solidFill>
                <a:srgbClr val="F4785E"/>
              </a:solidFill>
            </c:spPr>
          </c:dPt>
          <c:dPt>
            <c:idx val="2"/>
            <c:spPr>
              <a:solidFill>
                <a:srgbClr val="071E2E"/>
              </a:solidFill>
            </c:spPr>
          </c:dPt>
          <c:cat>
            <c:strRef>
              <c:f>Sheet1!$A$2:$A$4</c:f>
              <c:strCache>
                <c:ptCount val="3"/>
                <c:pt idx="0">
                  <c:v>Ice caps, glaciers, permanent snow</c:v>
                </c:pt>
                <c:pt idx="1">
                  <c:v>Groundwater</c:v>
                </c:pt>
                <c:pt idx="2">
                  <c:v>Surface water and other (lakes, rivers, soil, air, living things)</c:v>
                </c:pt>
              </c:strCache>
            </c:strRef>
          </c:cat>
          <c:val>
            <c:numRef>
              <c:f>Sheet1!$B$2:$B$4</c:f>
              <c:numCache>
                <c:formatCode>General</c:formatCode>
                <c:ptCount val="3"/>
                <c:pt idx="0">
                  <c:v>68.7</c:v>
                </c:pt>
                <c:pt idx="1">
                  <c:v>30.1</c:v>
                </c:pt>
                <c:pt idx="2">
                  <c:v>1.2</c:v>
                </c:pt>
              </c:numCache>
            </c:numRef>
          </c:val>
        </c:ser>
        <c:dLbls>
          <c:txPr>
            <a:bodyPr/>
            <a:lstStyle/>
            <a:p>
              <a:pPr>
                <a:defRPr sz="1200"/>
              </a:pPr>
            </a:p>
          </c:txPr>
          <c:showLegendKey val="0"/>
          <c:showVal val="1"/>
          <c:showCatName val="0"/>
          <c:showSerName val="0"/>
          <c:showPercent val="0"/>
          <c:showBubbleSize val="0"/>
          <c:showLeaderLines val="1"/>
        </c:dLbls>
        <c:axId val="-2068027336"/>
        <c:axId val="-2113994440"/>
      </c:barChart>
      <c:catAx>
        <c:axId val="-2068027336"/>
        <c:scaling>
          <c:orientation val="minMax"/>
        </c:scaling>
        <c:delete val="0"/>
        <c:axPos val="l"/>
        <c:title>
          <c:tx>
            <c:rich>
              <a:bodyPr/>
              <a:lstStyle/>
              <a:p>
                <a:r>
                  <a:rPr sz="1200"/>
                  <a:t>Where the fresh water is</a:t>
                </a:r>
              </a:p>
            </c:rich>
          </c:tx>
          <c:layout/>
          <c:overlay val="0"/>
        </c:title>
        <c:majorTickMark val="out"/>
        <c:minorTickMark val="none"/>
        <c:tickLblPos val="nextTo"/>
        <c:crossAx val="-2113994440"/>
        <c:crosses val="autoZero"/>
        <c:auto val="1"/>
        <c:lblAlgn val="ctr"/>
        <c:lblOffset val="100"/>
        <c:noMultiLvlLbl val="0"/>
      </c:catAx>
      <c:valAx>
        <c:axId val="-2113994440"/>
        <c:scaling/>
        <c:delete val="0"/>
        <c:axPos val="b"/>
        <c:majorGridlines>
          <c:spPr>
            <a:ln>
              <a:solidFill>
                <a:srgbClr val="D8DDE1"/>
              </a:solidFill>
            </a:ln>
          </c:spPr>
        </c:majorGridlines>
        <c:title>
          <c:tx>
            <c:rich>
              <a:bodyPr/>
              <a:lstStyle/>
              <a:p>
                <a:r>
                  <a:rPr sz="1200"/>
                  <a:t>Percent of all fresh water</a:t>
                </a:r>
              </a:p>
            </c:rich>
          </c:tx>
          <c:layout/>
          <c:overlay val="0"/>
        </c:title>
        <c:majorTickMark val="out"/>
        <c:minorTickMark val="none"/>
        <c:tickLblPos val="nextTo"/>
        <c:crossAx val="-2068027336"/>
        <c:crosses val="autoZero"/>
      </c:valAx>
    </c:plotArea>
    <c:dispBlanksAs val="gap"/>
  </c:chart>
  <c:txPr>
    <a:bodyPr/>
    <a:lstStyle/>
    <a:p>
      <a:pPr>
        <a:defRPr sz="9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with an object on your desk: a pencil, a phone, a water bottle. Every part of it came out of the ground, a forest or a river somewhere, and that somewhere was not random. Over this lesson students answer three questions: what process put each resource where it is, how fast nature can make more, and what happens to the map as people pump, drill, mine and log. Preview the three investigations: a buried-treasure mystery solved from geologic clue cards, a cookie mine with real costs, and a two-session water-supply decision for a fictional valley town. Nothing in the lesson needs chemicals or flames; Lab 2 uses food that is never eaten.</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Project a California resource map if you have one, or sketch the four patterns on a blank outline of the state. Give students two silent minutes for a notice and a wonder, then collect answers without judging. Push toward the key idea: a pattern that strong is not luck. Each resource must have needed something that only certain places had. Keep a parking lot of first explanations ('gold is in mountains because mountains are old', 'oil is where the dinosaurs were') and return to them on slides 14, 15 and 18. The patterns are real: the Mother Lode belt runs along the western Sierra foothills; Kern County produces most of California's oil; The Geysers is the largest geothermal complex in the world; the Central Valley aquifer system is the state's largest groundwater store.</a:t>
            </a:r>
          </a:p>
          <a:p/>
          <a:p>
            <a:r>
              <a:t>EXPECTED RESPONSES: Notice: gold is a line, oil and geothermal are clusters, groundwater is a wide sheet. Wonder: is there oil under the gold; why no oil in the mountains; who decided where to drill. Predict: oil and gold can run out; many students will say water cannot, which the lesson will test.</a:t>
            </a:r>
          </a:p>
          <a:p/>
          <a:p>
            <a:r>
              <a:t>WATCH FOR: 'Dig deep enough anywhere and you find anything' and 'oil comes from dinosaurs.' Record both; do not correct yet.</a:t>
            </a:r>
          </a:p>
          <a:p/>
          <a:p>
            <a:r>
              <a:t>CONNECTS TO: W1 phenomenon worksheet records notice/wonder and a first explanation. Lab 1 is the same reasoning on a fictional map.</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sounds hardest. Point out that target 1 is the big one and the other four feed it: you cannot explain where a resource is without knowing its recipe (target 2), and you cannot say how the map will change without comparing rates (targets 3 and 4). Target 5 is the engineering strand and Lab 3's second session.</a:t>
            </a:r>
          </a:p>
          <a:p/>
          <a:p>
            <a:r>
              <a:t>CONNECTS TO: Targets map to Lab 1 and W6 (1), W3 and W4 (2), W2 and W7 (3), Lab 3 and W5 (4), Lab 3 and W9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pairs pick one object within reach and list every material in it, then guess where each came from: surface or underground, living or nonliving. Collect a few on the board. Point out that the textbook's phone figure of about 910 liters of water per phone is a snapshot from when the book was written; the point is that even water is an ingredient of a phone. Then set up the two questions that organize the lesson: where did it form, and how fast can nature make more?</a:t>
            </a:r>
          </a:p>
          <a:p/>
          <a:p>
            <a:r>
              <a:t>EXPECTED RESPONSES: Students name wood, metal, plastic, glass and sometimes water; most are surprised that plastic is made from oil and that glass starts as sand.</a:t>
            </a:r>
          </a:p>
          <a:p/>
          <a:p>
            <a:r>
              <a:t>WATCH FOR: Students may think plastic is 'made in a factory' with no natural source. Every manufactured material starts as a natural resource.</a:t>
            </a:r>
          </a:p>
          <a:p/>
          <a:p>
            <a:r>
              <a:t>CONNECTS TO: W2 vocabulary word bank starts from 'natural resource'.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both columns and ask for the rule that sorts them: how long nature needs to make more, judged against a human lifetime of roughly 80 years. Then stress the overlap at the bottom. Renewable does not mean unlimited. A lake in a drought, a forest cut faster than it regrows, or a geothermal reservoir pumped harder than water is returned all run low. The textbook's definition adds a 'such great supply' clause for resources that cannot be depleted; we leave that clause out because it is the source of the most common error in this lesson. Ask: which column does groundwater go in? Answer: both, depending on the aquifer, and that is slide 13's discussion.</a:t>
            </a:r>
          </a:p>
          <a:p/>
          <a:p>
            <a:r>
              <a:t>EXPECTED RESPONSES: Students should state the rule in their own words and place a new example (sand and gravel for concrete: nonrenewable on a human timescale, though rivers do deliver some each year).</a:t>
            </a:r>
          </a:p>
          <a:p/>
          <a:p>
            <a:r>
              <a:t>WATCH FOR: 'Renewable means it can never run out.' Flag it now; the misconception slide near the end tests it with The Geysers.</a:t>
            </a:r>
          </a:p>
          <a:p/>
          <a:p>
            <a:r>
              <a:t>CONNECTS TO: W2 vocabulary and W7 misconception repair use this sort; W10 mastery reuses it.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Say the two-part test aloud and have students repeat: first, how long does nature take to make more (this gives the label); second, are we using it faster than that (this tells whether the use is sustainable). Give a quick case: a shallow valley aquifer that rain refills within a few decades gets 4 units of recharge a year, and a town pumps 10 units a year from it. Renewable? Yes: nature refills it well within a lifetime. Sustainable? No: the stored water falls by 6 units a year. Students will meet this exact arithmetic in Lab 3 and W5.</a:t>
            </a:r>
          </a:p>
          <a:p/>
          <a:p>
            <a:r>
              <a:t>WATCH FOR: Students merge 'renewable' and 'sustainable'. Keep them as two separate questions.</a:t>
            </a:r>
          </a:p>
          <a:p/>
          <a:p>
            <a:r>
              <a:t>CONNECTS TO: W2 vocabulary relationships; Lab 3 recharge arithmetic.</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defend. Only the copper ore took far longer than a lifetime to form. Follow up to keep the second question alive: could any of the three renewable ones still run short? Yes: a river in a drought, a geothermal reservoir pumped faster than water is returned, a plantation cut faster than it regrows. The label and the sustainability of a use are different questions.</a:t>
            </a:r>
          </a:p>
          <a:p/>
          <a:p>
            <a:r>
              <a:t>EXPECTED RESPONSES: B. Students who choose C are thinking of a particular hot-water reservoir rather than the heat flow itself; accept that distinction as the start of a good argument.</a:t>
            </a:r>
          </a:p>
          <a:p/>
          <a:p>
            <a:r>
              <a:t>WATCH FOR: Choosing A or D with the reason 'it can run out' shows the renewable/sustainable merge.</a:t>
            </a:r>
          </a:p>
          <a:p/>
          <a:p>
            <a:r>
              <a:t>CONNECTS TO: W10 mastery item on classification.</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Two surprises. First, fresh water is a tiny slice of Earth's water, about 2.5 percent (the textbook rounds to 3 percent). Second, of that slice, lakes, rivers and the rest of the unfrozen surface water are only about 1 percent; groundwater is about 25 times more. So for roughly 40 percent of the world's irrigation water and about half of Americans' drinking water, the resource is underground. Ask: if groundwater is so much larger than surface water, why do we worry about running out? Hold the answer: it depends on how fast it refills, which is the next three slides.</a:t>
            </a:r>
          </a:p>
          <a:p/>
          <a:p>
            <a:r>
              <a:t>EXPECTED RESPONSES: Students should be able to say that most usable fresh water is underground and that ice is not available to most people.</a:t>
            </a:r>
          </a:p>
          <a:p/>
          <a:p>
            <a:r>
              <a:t>WATCH FOR: Students often think lakes and rivers hold most fresh water. The bar shows the opposite.</a:t>
            </a:r>
          </a:p>
          <a:p/>
          <a:p>
            <a:r>
              <a:t>CONNECTS TO: W5 data worksheet uses a water budget;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Correct the picture most students carry: groundwater is not an underground lake or river. It is water filling the gaps between grains, like water in a sponge or a cup of gravel. Two properties matter. Porosity is how much empty space there is, which sets how much water can be stored. Permeability is how connected the pores are, which sets how fast water moves to a well. Gravel has both; clay has porosity but almost no permeability, so a clay layer seals an aquifer beneath it. Ask where a driller would put a well and why. Lab 3's first session measures storage and drain time in cups of gravel, sand and clay-rich soil, so students will get these two properties in their hands.</a:t>
            </a:r>
          </a:p>
          <a:p/>
          <a:p>
            <a:r>
              <a:t>EXPECTED RESPONSES: Well in the gravel or the sandstone, not the clay or the granite; reason: big connected pores.</a:t>
            </a:r>
          </a:p>
          <a:p/>
          <a:p>
            <a:r>
              <a:t>WATCH FOR: 'Groundwater is an underground river or lake.' Keep saying 'water in the pores'.</a:t>
            </a:r>
          </a:p>
          <a:p/>
          <a:p>
            <a:r>
              <a:t>CONNECTS TO: Lab 3 session 1 (aquifer cups); W10 q3 (a clay well versus a gravel well).</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Build the explanation as a chain of causes. Where it rains and the ground is porous, aquifers refill every year; that water is renewable on a human timescale. Where it is dry today but was wet thousands of years ago, there can still be huge aquifers (the textbook's own map shows them under the Sahara and central Australia), but the water in them is ancient and recharge is tiny, so pumping them is like mining. The Great Artesian Basin in Australia holds water that has been underground for more than a million years in parts of the basin. The textbook says 'most groundwater is nonrenewable'; the accurate statement is 'it depends on the aquifer': how long that aquifer takes to refill decides the label, and comparing its recharge rate with the pumping rate decides whether a particular use is sustainable. That second comparison is the heart of Lab 3.</a:t>
            </a:r>
          </a:p>
          <a:p/>
          <a:p>
            <a:r>
              <a:t>EXPECTED RESPONSES: Students should list the three controls (precipitation, rock type, depth or age) and state the pump-versus-recharge rule.</a:t>
            </a:r>
          </a:p>
          <a:p/>
          <a:p>
            <a:r>
              <a:t>WATCH FOR: 'Groundwater location depends only on rain.' The Sahara aquifers are the counterexample.</a:t>
            </a:r>
          </a:p>
          <a:p/>
          <a:p>
            <a:r>
              <a:t>CONNECTS TO: Lab 3 decision data; W5 recharge versus pumping; W7 misconception repair.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lesson's clearest case of humans acting as a geoscience process. The Central Valley aquifer formed because rivers spent millions of years dumping gravel, sand and clay into a basin between two mountain ranges, which is the 'past process' half of the standard. The 'current process' half is pumping: in dry years groundwater supplies well over half the valley's irrigation, and the water table falls. The subsidence figure comes from USGS measurements near Mendota (close to 30 feet by 1970). The 2014 law is the Sustainable Groundwater Management Act; local plans must reach balance by about 2040. Ask students what 'balance' means in the vocabulary of this lesson: pumping no larger than recharge, which is the definition of sustainable use. Note: canals and bridges crack when the ground sinks unevenly, so this is an engineering problem too.</a:t>
            </a:r>
          </a:p>
          <a:p/>
          <a:p>
            <a:r>
              <a:t>CONNECTS TO: Lab 3 is a fictional version of this decision; W5 uses recharge versus pumping data.</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and defend. B has both ingredients: lots of recharge and porous, permeable sediment. D has the most rain but granite stores little; C has rain but clay will not release water to a well; A has porous rock but almost no recharge, so it is the one that behaves like a mine. Ask which site might still hold the most water in total. Possibly A, if the sandstone is thick and old, and that is the trap: total storage and recharge rate are different things.</a:t>
            </a:r>
          </a:p>
          <a:p/>
          <a:p>
            <a:r>
              <a:t>EXPECTED RESPONSES: B. Students who choose D are reasoning from rainfall alone; students who choose A are reasoning from storage alone.</a:t>
            </a:r>
          </a:p>
          <a:p/>
          <a:p>
            <a:r>
              <a:t>WATCH FOR: Rain alone or storage alone. Both ingredients are needed for a renewable supply.</a:t>
            </a:r>
          </a:p>
          <a:p/>
          <a:p>
            <a:r>
              <a:t>CONNECTS TO: Lab 3 session 1 makes the rock-type part concrete; W5.</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four minutes, then collect. Steer toward 'both can be right about different aquifers' and the two-part test: the label depends on how fast nature refills that aquifer, and sustainability depends on pumping versus recharge. Press on the last bullet: a shallow aquifer can be renewable and still be overdrawn in a drought, which is exactly the Central Valley story. If a student raises fossil water, use the Great Artesian Basin: water that has been underground for more than a million years in parts of the basin, so its water is nonrenewable on any human timescale even though some recharge enters at the edges.</a:t>
            </a:r>
          </a:p>
          <a:p/>
          <a:p>
            <a:r>
              <a:t>EXPECTED RESPONSES: Depends on the aquifer; needs recharge rate, water age and pumping rate; a wet decade can make an overdrawn aquifer look fine.</a:t>
            </a:r>
          </a:p>
          <a:p/>
          <a:p>
            <a:r>
              <a:t>WATCH FOR: Absolute answers either way. Reward 'it depends, and here is what decides it'.</a:t>
            </a:r>
          </a:p>
          <a:p/>
          <a:p>
            <a:r>
              <a:t>CONNECTS TO: Lab 3 debrief; W2 q10 and W8 q5 ask the same question; W7 misconception repair (statement 7).</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flow and stress that it is a chain: each link is required. Correct two textbook wordings. First, the book says temperature rises as pressure rises; in fact rock is hotter at depth because Earth's interior is hot, and burial carries the organic mud down into that heat. Second, the book's summary says oil occurs wherever marine remains piled up; many ancient seas left no oil because the mud never reached the oil-forming temperature window, or the oil escaped because there was no trap. Also answer the parking-lot claim: oil did not come from dinosaurs; it came from microscopic plankton. Coal is different: it formed from land plants in swamps. Ask what a geologist looks for at the surface: folded sedimentary rock with marine fossils, shale over sandstone, and sometimes natural tar seeps.</a:t>
            </a:r>
          </a:p>
          <a:p/>
          <a:p>
            <a:r>
              <a:t>EXPECTED RESPONSES: Students should be able to name the four ingredients: source (organic-rich mud), heat from burial, reservoir (porous rock), trap (seal over a fold or fault).</a:t>
            </a:r>
          </a:p>
          <a:p/>
          <a:p>
            <a:r>
              <a:t>WATCH FOR: 'Oil from dinosaurs' and 'pressure makes oil.'</a:t>
            </a:r>
          </a:p>
          <a:p/>
          <a:p>
            <a:r>
              <a:t>CONNECTS TO: W3 reading passage; W4 diagram of a trap; Lab 1 oil clue cards.</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phenomenon map. Kern County's oil is not under the Sierra because the mountains are granite and metamorphic rock with no buried marine mud, and it is not under every part of the valley because the trap and the heating had to line up. The Monterey Formation is a nuance worth naming: the textbook says 'warm, shallow seas', but much of California's oil source rock was deposited in deeper offshore basins about 6 to 16 million years ago; what mattered was plankton-rich, low-oxygen mud, not the depth. The Kern River field near Bakersfield has produced since 1899. Also fix the book's opening line: oil provides most transportation fuel, not most electricity (about 0.7 percent of U.S. generation in 2025 per EIA). Close on the human half of the standard: a drained field is a blank on the map that was not blank a century ago.</a:t>
            </a:r>
          </a:p>
          <a:p/>
          <a:p>
            <a:r>
              <a:t>EXPECTED RESPONSES: Students should explain the absence of oil under the Sierra by the missing source rock.</a:t>
            </a:r>
          </a:p>
          <a:p/>
          <a:p>
            <a:r>
              <a:t>WATCH FOR: 'Oil must be under the mountains too, just deeper.' No source mud, no oil.</a:t>
            </a:r>
          </a:p>
          <a:p/>
          <a:p>
            <a:r>
              <a:t>CONNECTS TO: W3 reading; Lab 1 cells with no trap; W6 CER.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the three: water and oil both sit in pore spaces of porous rock. Water fills an aquifer from above by recharge; oil migrates upward from below and needs a seal to stop it. Ask: why does an oil trap need a seal but an aquifer does not? Because oil is lighter than water and keeps rising until something stops it, while water in an aquifer is already at the bottom of its journey. Have students draw a quick fold with a seal and label where the oil would sit (the top of the arch).</a:t>
            </a:r>
          </a:p>
          <a:p/>
          <a:p>
            <a:r>
              <a:t>WATCH FOR: Students picture oil and water as underground pools. Both are in pores.</a:t>
            </a:r>
          </a:p>
          <a:p/>
          <a:p>
            <a:r>
              <a:t>CONNECTS TO: W4 diagram worksheet interprets a trap and W10 q6 asks students to draw one; Lab 3 uses aquifer and recharge.</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the idea of concentration: average crust holds about 0.006 percent copper; a copper ore body holds 0.3 to 1 percent or more, so some process gathered the metal about fifty to more than a hundred times. The textbook covers only the hydrothermal copper story; the standard asks about mineral resources generally, so we name all four processes. Hydrothermal porphyry copper is the giant: magma rising above a subducting plate releases hot, metal-rich water that fills a maze of cracks, which is why the Andes (Chile) and the American Southwest host the big copper mines. Sedimentary iron formed in ancient oceans more than 1.8 billion years ago, which is why iron ore sits in old continental cores. Bauxite sits in the wet tropics. Students are never asked to name minerals; they need the process-to-place link.</a:t>
            </a:r>
          </a:p>
          <a:p/>
          <a:p>
            <a:r>
              <a:t>EXPECTED RESPONSES: Given 'a belt of old volcanoes above a former subduction zone', students should predict hydrothermal copper or gold; given 'hot, rainy tropics', bauxite.</a:t>
            </a:r>
          </a:p>
          <a:p/>
          <a:p>
            <a:r>
              <a:t>WATCH FOR: 'Metals are found as pure nuggets.' Nearly all metal is locked in minerals at low concentrations; nuggets are rare placer exceptions.</a:t>
            </a:r>
          </a:p>
          <a:p/>
          <a:p>
            <a:r>
              <a:t>CONNECTS TO: Lab 1 ore clue cards; Lab 2 ore grade; W8 collaborative evidence cards.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answers the phenomenon's stripe. The veins run along the foothills because a long fault zone left by the old plate collision (the Melones fault zone) gave the hot water a path upward, and the placer gold lies in river gravels downstream of the veins because gold is about seven times denser than ordinary sand and drops out first when a stream slows. Both are 'past geoscience processes' in the language of the standard: subduction and hydrothermal activity for the lode, weathering and transport for the placers. Then the human half: by the 1850s most easy placer gold was gone, miners turned to hard-rock mines and to hydraulic mining that washed whole hillsides into rivers (banned in 1884 after it buried farmland downstream). The resource map changed within a single generation. Ask: is gold renewable? No; the veins took millions of years, and the placers took thousands to millions of years of weathering and stream sorting.</a:t>
            </a:r>
          </a:p>
          <a:p/>
          <a:p>
            <a:r>
              <a:t>CONNECTS TO: Lab 1 includes a quartz-vein cell and a placer-gravel cell; W10 Part B (Set B); W8 evidence cards.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and defend. B matches the hydrothermal recipe: magma above a sinking plate released metal-rich hot water. A has no magma history; C would give salt and gypsum; D is a limestone that might be an oil reservoir if other conditions held but is not an ore setting. Push students to explain the cause, not just match the picture: the sinking plate melts, magma rises, hot fluids carry copper, cooling drops it.</a:t>
            </a:r>
          </a:p>
          <a:p/>
          <a:p>
            <a:r>
              <a:t>EXPECTED RESPONSES: B, with the chain subduction → magma → hot fluids → veins.</a:t>
            </a:r>
          </a:p>
          <a:p/>
          <a:p>
            <a:r>
              <a:t>WATCH FOR: Choosing C because 'salt is a mineral' confuses a sedimentary mineral resource with metal ore; it is a fair point and worth a sentence.</a:t>
            </a:r>
          </a:p>
          <a:p/>
          <a:p>
            <a:r>
              <a:t>CONNECTS TO: Lab 1 prediction map;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the cause-and-effect chain the standard wants: plate boundary → magma near the surface → high heat flow → hot groundwater → geothermal field. Hot springs, geysers and recent volcanic rock are the surface clues. Then make the renewable point carefully. The textbook calls the supply inexhaustible and will always be available. Earth's heat is effectively endless, but a particular field depends on water being there to carry the heat up. The Geysers is a dry-steam field; from the 1970s through the 1980s operators took out far more steam than nature returned, and pressure and output dropped. Since 1997 Lake County and since 2003 Santa Rosa have piped treated wastewater to the field for injection, which restored part of the output. This is the lesson's best example that renewable is not the same as unlimited, and it reappears on the misconception slide. Also mention the Salton Sea field, where very hot, salty brines also contain lithium that companies are testing how to extract; keep it as 'being tested', not a settled resource.</a:t>
            </a:r>
          </a:p>
          <a:p/>
          <a:p>
            <a:r>
              <a:t>EXPECTED RESPONSES: Students should name the surface clues (hot springs, volcanoes, plate boundary) and state that a reservoir can be overdrawn.</a:t>
            </a:r>
          </a:p>
          <a:p/>
          <a:p>
            <a:r>
              <a:t>WATCH FOR: 'Geothermal can never run out.' The heat cannot; the water in a field can.</a:t>
            </a:r>
          </a:p>
          <a:p/>
          <a:p>
            <a:r>
              <a:t>CONNECTS TO: Lab 1 geothermal clue cells; W4 geothermal model; misconception slide; W7.</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two resources come from the biosphere, and both show the rate rule. Soil: on a human timescale thick fertile topsoil is nonrenewable because it is lost far faster than it forms, yet farmers can rebuild organic matter over decades with cover crops and less tillage; the textbook's Ethiopia example is about restoring degraded land. Wood: the textbook labels pine renewable and redwood nonrenewable. The accurate framing is harvest rate versus regrowth time: a plantation cut and replanted on a 20-year cycle is renewable; an old-growth stand whose trees took 500 years is not, whatever the species. Coast redwoods even resprout from stumps. Note that the book's deforestation figures are inconsistent (its area figure appears to be missing a zero) and are not assessed.</a:t>
            </a:r>
          </a:p>
          <a:p/>
          <a:p>
            <a:r>
              <a:t>EXPECTED RESPONSES: Students should apply the rate rule to both: lost faster than formed (soil), harvested faster than regrown (old growth).</a:t>
            </a:r>
          </a:p>
          <a:p/>
          <a:p>
            <a:r>
              <a:t>WATCH FOR: Species labels for renewability. It is about rates.</a:t>
            </a:r>
          </a:p>
          <a:p/>
          <a:p>
            <a:r>
              <a:t>CONNECTS TO: W2 sort includes two kinds of forest; W7 statement 5 and W10 q10 cover soil.</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four minutes. Expect: similar because they move material and change where it is; different because of speed, and because they mostly remove rather than create. Press on reversibility: an overdrawn gravel aquifer can recover in wet years; compacted clay layers do not re-expand, so lost storage in the Central Valley is permanent; a mined-out deposit is gone for any practical purpose, though recycling now supplies a large share of the copper used in new products. Tie back to sustainability: the choice is not between using and not using, but between rates.</a:t>
            </a:r>
          </a:p>
          <a:p/>
          <a:p>
            <a:r>
              <a:t>EXPECTED RESPONSES: Similarities: both redistribute material and change the map. Differences: speed; removal versus formation; some human changes are reversible, some are not.</a:t>
            </a:r>
          </a:p>
          <a:p/>
          <a:p>
            <a:r>
              <a:t>CONNECTS TO: Lab 2 debrief (the cookie after mining); W5 q9 and q10; Lab 1 q7.</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invented sites for teaching. Give groups eight minutes, then compare. P has the whole oil recipe: source and burial, a fold and a seal, even a seep. Q is the hydrothermal copper recipe. R is a productive, renewable aquifer: porous sediment plus steady recharge. S is the trap question: a shallow sea and fossils are not enough; with no deep burial and no seal, expect no oil field (it may still be a modest aquifer if the limestone is cracked, which is a good extension). Ask every group to state the process, not just the resource, because the explanation is what the standard assesses. This is a warm-up for Lab 1, where the grid is bigger and the answer is hidden.</a:t>
            </a:r>
          </a:p>
          <a:p/>
          <a:p>
            <a:r>
              <a:t>EXPECTED RESPONSES: P: petroleum (burial, heating, fold, seal). Q: copper ore (subduction, magma, hydrothermal fluids). R: groundwater (porous gravel, snowmelt recharge). S: no oil (insufficient burial, no trap); possibly some groundwater.</a:t>
            </a:r>
          </a:p>
          <a:p/>
          <a:p>
            <a:r>
              <a:t>WATCH FOR: Students who give S oil because of the fossils are using one clue; insist on the full chain.</a:t>
            </a:r>
          </a:p>
          <a:p/>
          <a:p>
            <a:r>
              <a:t>CONNECTS TO: Lab 1 the buried-treasure mystery; W8 evidence cards; W6 CER.</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lesson's engineering strand and the model for Lab 3. A criterion describes success; a constraint is a limit. Ask students to sort a few new items (must be finished in five years: constraint; must hold back a flood of a given size: criterion). Two accuracy points: the arch does not lower the water's pressure, it redirects part of the load into the canyon walls; and earth-fill dams are not weak as a class (the earth-fill Garrison Dam in North Dakota holds a reservoir nearly as large as Lake Mead); the team's judgment was for this narrow canyon and this huge storage goal. Then the trade-offs: the dam blocked fish, traps sediment that once reached the delta, and changed the river's temperature below it. Built 1931 to 1936; about 21,000 workers over the project. In Lab 3, students will build their own decision matrix for a town's water supply.</a:t>
            </a:r>
          </a:p>
          <a:p/>
          <a:p>
            <a:r>
              <a:t>EXPECTED RESPONSES: Students should classify new items correctly and explain why the strongest design is not automatically the best (a small irrigation dam would weigh cost more heavily).</a:t>
            </a:r>
          </a:p>
          <a:p/>
          <a:p>
            <a:r>
              <a:t>WATCH FOR: 'The strongest option always wins.' The criteria and constraints decide, and they change with the site.</a:t>
            </a:r>
          </a:p>
          <a:p/>
          <a:p>
            <a:r>
              <a:t>CONNECTS TO: Lab 3 decision matrix; W9 transfer design decision.</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verdict with evidence from the lesson. The first half is right: geothermal energy is renewable because Earth's heat flow is effectively endless on any human timescale. The second half is wrong: a plant taps a reservoir of hot water or steam, and if it removes steam faster than water seeps back in, pressure and output drop. That is what happened at The Geysers by the late 1980s, and it is why treated wastewater is now injected there. Generalize: renewable describes nature's replacement rate; sustainable describes whether our use rate stays under it. The same logic covers an overpumped shallow aquifer and an overcut forest.</a:t>
            </a:r>
          </a:p>
          <a:p/>
          <a:p>
            <a:r>
              <a:t>EXPECTED RESPONSES: False in the second half. Renewable (the heat keeps coming) but a reservoir can be drawn down if withdrawal exceeds return; The Geysers is the evidence.</a:t>
            </a:r>
          </a:p>
          <a:p/>
          <a:p>
            <a:r>
              <a:t>WATCH FOR: Students may swing to 'so geothermal is nonrenewable.' No: the label stays renewable; the use can still be unsustainable.</a:t>
            </a:r>
          </a:p>
          <a:p/>
          <a:p>
            <a:r>
              <a:t>CONNECTS TO: W7 misconception repair; W2 q9 and W10 q9 test the same idea.</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three-sentence explanation of one California pattern from the phenomenon slide (gold stripe, oil cluster, geothermal spots or the groundwater sheet), naming the past process and one current process changing it. Trade with a partner who checks for both halves. Then collect one takeaway from each lab: Lab 1 (which clue was most reliable), Lab 2 (what the cookie looked like after mining), Lab 3 (which plan they chose and why). Preview the next unit, which turns from the resources people take from Earth to the resources living things need in ecosystems.</a:t>
            </a:r>
          </a:p>
          <a:p/>
          <a:p>
            <a:r>
              <a:t>CONNECTS TO: W10 mastery as the quiz; W6 CER as the written assessment.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process-to-place link; item 2 checks the two-part test with numbers; item 3 checks the full explanation the standard asks for; item 4 checks the 'current processes' half. Sort cards into piles before the next class and reteach from the largest pile.</a:t>
            </a:r>
          </a:p>
          <a:p/>
          <a:p>
            <a:r>
              <a:t>EXPECTED RESPONSES: 1: old volcanoes or quartz veins with copper stains above a former subduction zone; hydrothermal fluids from magma. 2: renewable, because rain refills the aquifer in about 20 years, well within a lifetime; but the use is not sustainable: pumping 9 against recharge of 4 lowers the stored water by 5 units a year. 3: Kern County sits on buried plankton-rich marine mud that was heated and trapped; the Sierra is granite with no source rock or trap. 4: Central Valley water table and ground sinking; drained oil fields; mined-out pits; placer gold gone after the Gold Rush.</a:t>
            </a:r>
          </a:p>
          <a:p/>
          <a:p>
            <a:r>
              <a:t>WATCH FOR: Item 2 answers of 'nonrenewable because it is running out' show the renewable/sustainable merge.</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jpe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511066"/>
            <a:ext cx="10972526" cy="1285081"/>
          </a:xfrm>
          <a:prstGeom prst="rect">
            <a:avLst/>
          </a:prstGeom>
          <a:noFill/>
          <a:ln/>
        </p:spPr>
        <p:txBody>
          <a:bodyPr wrap="square" lIns="0" tIns="0" rIns="3291701" bIns="0" rtlCol="0" anchor="t">
            <a:normAutofit/>
          </a:bodyPr>
          <a:lstStyle/>
          <a:p>
            <a:pPr algn="l" indent="0" marL="0">
              <a:lnSpc>
                <a:spcPct val="92000"/>
              </a:lnSpc>
              <a:buNone/>
            </a:pPr>
            <a:r>
              <a:rPr lang="en-US" sz="4600" b="1" dirty="0">
                <a:solidFill>
                  <a:srgbClr val="FFFFFF"/>
                </a:solidFill>
                <a:latin typeface="Unbounded Bold" pitchFamily="34" charset="0"/>
                <a:ea typeface="Unbounded Bold" pitchFamily="34" charset="-122"/>
                <a:cs typeface="Unbounded Bold" pitchFamily="34" charset="-120"/>
              </a:rPr>
              <a:t>Earth's Natural Resources</a:t>
            </a:r>
            <a:endParaRPr lang="en-US" sz="4600" dirty="0"/>
          </a:p>
        </p:txBody>
      </p:sp>
      <p:sp>
        <p:nvSpPr>
          <p:cNvPr id="5" name="Text 2"/>
          <p:cNvSpPr/>
          <p:nvPr/>
        </p:nvSpPr>
        <p:spPr>
          <a:xfrm>
            <a:off x="609585" y="493707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19 of 29 · Processes that Shape Earth</a:t>
            </a:r>
            <a:endParaRPr lang="en-US" sz="2000" dirty="0"/>
          </a:p>
        </p:txBody>
      </p:sp>
      <p:sp>
        <p:nvSpPr>
          <p:cNvPr id="6" name="Text 3"/>
          <p:cNvSpPr/>
          <p:nvPr/>
        </p:nvSpPr>
        <p:spPr>
          <a:xfrm>
            <a:off x="609585" y="5335012"/>
            <a:ext cx="10972526" cy="568920"/>
          </a:xfrm>
          <a:prstGeom prst="rect">
            <a:avLst/>
          </a:prstGeom>
          <a:noFill/>
          <a:ln/>
        </p:spPr>
        <p:txBody>
          <a:bodyPr wrap="square" lIns="0" tIns="0" rIns="3291701" bIns="0" rtlCol="0" anchor="t">
            <a:normAutofit/>
          </a:bodyPr>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19: Why are different resources found in different places, and what happens as we use them?</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4629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7395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California's buried treasure map is lumpy</a:t>
            </a:r>
            <a:endParaRPr lang="en-US" sz="3200" dirty="0"/>
          </a:p>
        </p:txBody>
      </p:sp>
      <p:sp>
        <p:nvSpPr>
          <p:cNvPr id="4" name="Text 2"/>
          <p:cNvSpPr/>
          <p:nvPr/>
        </p:nvSpPr>
        <p:spPr>
          <a:xfrm>
            <a:off x="609585" y="1800999"/>
            <a:ext cx="6705432" cy="3839766"/>
          </a:xfrm>
          <a:prstGeom prst="rect">
            <a:avLst/>
          </a:prstGeom>
          <a:noFill/>
          <a:ln/>
        </p:spPr>
        <p:txBody>
          <a:bodyPr wrap="square" lIns="0" tIns="0" rIns="0" bIns="0" rtlCol="0" anchor="t">
            <a:normAutofit/>
          </a:bodyPr>
          <a:lstStyle/>
          <a:p>
            <a:pPr algn="l" indent="0" marL="0">
              <a:lnSpc>
                <a:spcPct val="117000"/>
              </a:lnSpc>
              <a:buNone/>
            </a:pPr>
            <a:r>
              <a:rPr lang="en-US" sz="2400" dirty="0">
                <a:solidFill>
                  <a:srgbClr val="333F70"/>
                </a:solidFill>
                <a:latin typeface="Open Sans" pitchFamily="34" charset="0"/>
                <a:ea typeface="Open Sans" pitchFamily="34" charset="-122"/>
                <a:cs typeface="Open Sans" pitchFamily="34" charset="-120"/>
              </a:rPr>
              <a:t>Stack four maps of California. Gold mines make a thin stripe along the Sierra foothills. Oil wells crowd into Kern County. Geothermal plants cluster in a few spots, mainly The Geysers north of San Francisco and the Imperial Valley. The biggest groundwater store is under the flat Central Valley. Nothing is spread evenly, and the patterns do not overlap. Why?</a:t>
            </a:r>
            <a:endParaRPr lang="en-US" sz="2400" dirty="0"/>
          </a:p>
        </p:txBody>
      </p:sp>
      <p:sp>
        <p:nvSpPr>
          <p:cNvPr id="5" name="Text 3"/>
          <p:cNvSpPr/>
          <p:nvPr/>
        </p:nvSpPr>
        <p:spPr>
          <a:xfrm>
            <a:off x="609585" y="5787132"/>
            <a:ext cx="670543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shape does each pattern make: stripe, cluster or sheet?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why does gold follow mountains while oil sits under a flat valley?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which of these four could run out in your lifetime?</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132642"/>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876678" y="1409247"/>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4876678" y="2458343"/>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4981351" y="252501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365616" y="2502476"/>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with evidence how past and present Earth processes put a resource in one place and not another.</a:t>
            </a:r>
            <a:endParaRPr lang="en-US" sz="1400" dirty="0"/>
          </a:p>
        </p:txBody>
      </p:sp>
      <p:sp>
        <p:nvSpPr>
          <p:cNvPr id="8" name="Shape 5"/>
          <p:cNvSpPr/>
          <p:nvPr/>
        </p:nvSpPr>
        <p:spPr>
          <a:xfrm>
            <a:off x="4876678" y="3143349"/>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4981351" y="321002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365616" y="3187482"/>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Describe the recipe for an ore deposit, an oil reservoir, a geothermal field and an aquifer.</a:t>
            </a:r>
            <a:endParaRPr lang="en-US" sz="1400" dirty="0"/>
          </a:p>
        </p:txBody>
      </p:sp>
      <p:sp>
        <p:nvSpPr>
          <p:cNvPr id="11" name="Shape 8"/>
          <p:cNvSpPr/>
          <p:nvPr/>
        </p:nvSpPr>
        <p:spPr>
          <a:xfrm>
            <a:off x="4876678" y="3828355"/>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4981351" y="389503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365616" y="3872488"/>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Sort resources as renewable or nonrenewable by nature's clock, and explain why renewable is not unlimited.</a:t>
            </a:r>
            <a:endParaRPr lang="en-US" sz="1400" dirty="0"/>
          </a:p>
        </p:txBody>
      </p:sp>
      <p:sp>
        <p:nvSpPr>
          <p:cNvPr id="14" name="Shape 11"/>
          <p:cNvSpPr/>
          <p:nvPr/>
        </p:nvSpPr>
        <p:spPr>
          <a:xfrm>
            <a:off x="4876678" y="4513362"/>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4981351" y="458003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365616" y="4557494"/>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recharge and pumping data to decide whether a use of groundwater is sustainable.</a:t>
            </a:r>
            <a:endParaRPr lang="en-US" sz="1400" dirty="0"/>
          </a:p>
        </p:txBody>
      </p:sp>
      <p:sp>
        <p:nvSpPr>
          <p:cNvPr id="17" name="Shape 14"/>
          <p:cNvSpPr/>
          <p:nvPr/>
        </p:nvSpPr>
        <p:spPr>
          <a:xfrm>
            <a:off x="4876678" y="5198368"/>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4981351" y="52650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365616" y="5242501"/>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Score competing designs against criteria and constraints, as the Hoover Dam team did.</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Everything on your desk came from somewhere</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natural resource is any material or energy source people take from nature and use.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Pencil: wood from a forest, graphite from a mine, metal band from ore, rubber from a plant or oil.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Phone: plastic from petroleum, copper and other metals from ore, glass from sand, and water to make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Some come from the surface (wood, soil, river water); some from deep underground (oil, ore, hot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This lesson follows six: fresh water, petroleum, geothermal heat, soil, copper ore and wood.</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310515"/>
            <a:ext cx="796528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55591" y="587120"/>
            <a:ext cx="7609689"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Nature's clock: renewable or nonrenewable?</a:t>
            </a:r>
            <a:endParaRPr lang="en-US" sz="3200" dirty="0"/>
          </a:p>
        </p:txBody>
      </p:sp>
      <p:sp>
        <p:nvSpPr>
          <p:cNvPr id="4" name="Text 2"/>
          <p:cNvSpPr/>
          <p:nvPr/>
        </p:nvSpPr>
        <p:spPr>
          <a:xfrm>
            <a:off x="355591" y="1648599"/>
            <a:ext cx="7609689" cy="853281"/>
          </a:xfrm>
          <a:prstGeom prst="rect">
            <a:avLst/>
          </a:prstGeom>
          <a:noFill/>
          <a:ln/>
        </p:spPr>
        <p:txBody>
          <a:bodyPr wrap="square" lIns="0" tIns="0" rIns="0" bIns="0" rtlCol="0" anchor="t">
            <a:normAutofit/>
          </a:bodyPr>
          <a:lstStyle/>
          <a:p>
            <a:pPr algn="l" indent="0" marL="0">
              <a:lnSpc>
                <a:spcPct val="117000"/>
              </a:lnSpc>
              <a:buNone/>
            </a:pPr>
            <a:r>
              <a:rPr lang="en-US" sz="2400" b="1" dirty="0">
                <a:solidFill>
                  <a:srgbClr val="333F70"/>
                </a:solidFill>
                <a:latin typeface="Open Sans Bold" pitchFamily="34" charset="0"/>
                <a:ea typeface="Open Sans Bold" pitchFamily="34" charset="-122"/>
                <a:cs typeface="Open Sans Bold" pitchFamily="34" charset="-120"/>
              </a:rPr>
              <a:t>Model: How long nature takes to make more, compared with a human lifetime</a:t>
            </a:r>
            <a:endParaRPr lang="en-US" sz="24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5591" y="2648248"/>
          <a:ext cx="7609689" cy="914400"/>
        </p:xfrm>
        <a:graphic>
          <a:graphicData uri="http://schemas.openxmlformats.org/drawingml/2006/table">
            <a:tbl>
              <a:tblPr/>
              <a:tblGrid>
                <a:gridCol w="3804845"/>
                <a:gridCol w="3804845"/>
              </a:tblGrid>
              <a:tr h="651454">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Renewable (replaced within about a lifetime)</a:t>
                      </a:r>
                      <a:endParaRPr lang="en-US" sz="1600" dirty="0">
                        <a:latin typeface="Open Sans" charset="0"/>
                        <a:ea typeface="Open Sans" charset="0"/>
                        <a:cs typeface="Open Sans" charset="0"/>
                      </a:endParaRPr>
                    </a:p>
                  </a:txBody>
                  <a:tcPr marL="101598" marR="101598" marT="38099" marB="380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Nonrenewable (takes far longer than a lifetime)</a:t>
                      </a:r>
                      <a:endParaRPr lang="en-US" sz="1600" dirty="0">
                        <a:latin typeface="Open Sans" charset="0"/>
                        <a:ea typeface="Open Sans" charset="0"/>
                        <a:cs typeface="Open Sans" charset="0"/>
                      </a:endParaRPr>
                    </a:p>
                  </a:txBody>
                  <a:tcPr marL="101598" marR="101598" marT="38099" marB="380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51454">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Surface water: refilled by rain and snow every year</a:t>
                      </a:r>
                      <a:endParaRPr lang="en-US" sz="1600" dirty="0">
                        <a:latin typeface="Open Sans" charset="0"/>
                        <a:ea typeface="Open Sans" charset="0"/>
                        <a:cs typeface="Open Sans" charset="0"/>
                      </a:endParaRPr>
                    </a:p>
                  </a:txBody>
                  <a:tcPr marL="101598" marR="101598" marT="38099" marB="380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Petroleum: millions of years of burial and heating</a:t>
                      </a:r>
                      <a:endParaRPr lang="en-US" sz="1600" dirty="0">
                        <a:latin typeface="Open Sans" charset="0"/>
                        <a:ea typeface="Open Sans" charset="0"/>
                        <a:cs typeface="Open Sans" charset="0"/>
                      </a:endParaRPr>
                    </a:p>
                  </a:txBody>
                  <a:tcPr marL="101598" marR="101598" marT="38099" marB="380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51454">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Heat flow from Earth's interior: continuous</a:t>
                      </a:r>
                      <a:endParaRPr lang="en-US" sz="1600" dirty="0">
                        <a:latin typeface="Open Sans" charset="0"/>
                        <a:ea typeface="Open Sans" charset="0"/>
                        <a:cs typeface="Open Sans" charset="0"/>
                      </a:endParaRPr>
                    </a:p>
                  </a:txBody>
                  <a:tcPr marL="101598" marR="101598" marT="38099" marB="380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Copper and gold ore: millions of years of magma and hot fluids</a:t>
                      </a:r>
                      <a:endParaRPr lang="en-US" sz="1600" dirty="0">
                        <a:latin typeface="Open Sans" charset="0"/>
                        <a:ea typeface="Open Sans" charset="0"/>
                        <a:cs typeface="Open Sans" charset="0"/>
                      </a:endParaRPr>
                    </a:p>
                  </a:txBody>
                  <a:tcPr marL="101598" marR="101598" marT="38099" marB="380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51454">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Planted pine forest: ready to harvest in about 15 to 25 years</a:t>
                      </a:r>
                      <a:endParaRPr lang="en-US" sz="1600" dirty="0">
                        <a:latin typeface="Open Sans" charset="0"/>
                        <a:ea typeface="Open Sans" charset="0"/>
                        <a:cs typeface="Open Sans" charset="0"/>
                      </a:endParaRPr>
                    </a:p>
                  </a:txBody>
                  <a:tcPr marL="101598" marR="101598" marT="38099" marB="380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Thick fertile topsoil: centuries per centimeter</a:t>
                      </a:r>
                      <a:endParaRPr lang="en-US" sz="1600" dirty="0">
                        <a:latin typeface="Open Sans" charset="0"/>
                        <a:ea typeface="Open Sans" charset="0"/>
                        <a:cs typeface="Open Sans" charset="0"/>
                      </a:endParaRPr>
                    </a:p>
                  </a:txBody>
                  <a:tcPr marL="101598" marR="101598" marT="38099" marB="380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5104">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Shallow gravel aquifer in a rainy valley: refills in years</a:t>
                      </a:r>
                      <a:endParaRPr lang="en-US" sz="1600" dirty="0">
                        <a:latin typeface="Open Sans" charset="0"/>
                        <a:ea typeface="Open Sans" charset="0"/>
                        <a:cs typeface="Open Sans" charset="0"/>
                      </a:endParaRPr>
                    </a:p>
                  </a:txBody>
                  <a:tcPr marL="101598" marR="101598" marT="38099" marB="380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Deep desert aquifer: water that soaked in over a million years ago</a:t>
                      </a:r>
                      <a:endParaRPr lang="en-US" sz="1600" dirty="0">
                        <a:latin typeface="Open Sans" charset="0"/>
                        <a:ea typeface="Open Sans" charset="0"/>
                        <a:cs typeface="Open Sans" charset="0"/>
                      </a:endParaRPr>
                    </a:p>
                  </a:txBody>
                  <a:tcPr marL="101598" marR="101598" marT="38099" marB="380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355591" y="6067842"/>
            <a:ext cx="7609689"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The label comes from nature's replacement time. Whether a use is sustainable is a second question: rate of use versus rate of replacement.</a:t>
            </a:r>
            <a:endParaRPr lang="en-US" sz="1600" dirty="0"/>
          </a:p>
        </p:txBody>
      </p:sp>
      <p:pic>
        <p:nvPicPr>
          <p:cNvPr id="7"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5268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2229290"/>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Four words to keep straight</a:t>
            </a:r>
            <a:endParaRPr lang="en-US" sz="3200" dirty="0"/>
          </a:p>
        </p:txBody>
      </p:sp>
      <p:sp>
        <p:nvSpPr>
          <p:cNvPr id="4" name="Text 2"/>
          <p:cNvSpPr/>
          <p:nvPr/>
        </p:nvSpPr>
        <p:spPr>
          <a:xfrm>
            <a:off x="609585" y="2831405"/>
            <a:ext cx="7101702" cy="20796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renewable resource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resource nature replaces within about a human lifetime.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River water and a replanted forest are renewable; both can still run short if overused.</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nonrenewable resource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resource that takes far longer than a human lifetime to form, so using it shrinks the supply.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Copper ore formed over millions of years; a mined-out deposit is gone for any practical purpose.</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sustainable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way of using a resource that leaves enough for future generations: use no faster than it is replaced.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Pumping an aquifer is sustainable only when yearly pumping is no larger than yearly recharge.</a:t>
            </a:r>
            <a:endParaRPr lang="en-US" sz="1400" dirty="0"/>
          </a:p>
        </p:txBody>
      </p:sp>
      <p:pic>
        <p:nvPicPr>
          <p:cNvPr id="5"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6"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40966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876678" y="168626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is nonrenewable?</a:t>
            </a:r>
            <a:endParaRPr lang="en-US" sz="3200" dirty="0"/>
          </a:p>
        </p:txBody>
      </p:sp>
      <p:sp>
        <p:nvSpPr>
          <p:cNvPr id="5" name="Text 2"/>
          <p:cNvSpPr/>
          <p:nvPr/>
        </p:nvSpPr>
        <p:spPr>
          <a:xfrm>
            <a:off x="4876678" y="2744569"/>
            <a:ext cx="731501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On a human timescale, which of these is nonrenewable?</a:t>
            </a:r>
            <a:endParaRPr lang="en-US" sz="1400" dirty="0"/>
          </a:p>
        </p:txBody>
      </p:sp>
      <p:sp>
        <p:nvSpPr>
          <p:cNvPr id="6" name="Shape 3"/>
          <p:cNvSpPr/>
          <p:nvPr/>
        </p:nvSpPr>
        <p:spPr>
          <a:xfrm>
            <a:off x="4876678" y="3142952"/>
            <a:ext cx="3276518" cy="1203722"/>
          </a:xfrm>
          <a:prstGeom prst="roundRect">
            <a:avLst>
              <a:gd name="adj" fmla="val 6204"/>
            </a:avLst>
          </a:prstGeom>
          <a:solidFill>
            <a:srgbClr val="D6F5EE"/>
          </a:solidFill>
          <a:ln/>
        </p:spPr>
        <p:txBody>
          <a:bodyPr/>
          <a:p/>
        </p:txBody>
      </p:sp>
      <p:sp>
        <p:nvSpPr>
          <p:cNvPr id="7" name="Text 4"/>
          <p:cNvSpPr/>
          <p:nvPr/>
        </p:nvSpPr>
        <p:spPr>
          <a:xfrm>
            <a:off x="5105272" y="3380760"/>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Water in a river that is refilled by snowmelt every spring</a:t>
            </a:r>
            <a:endParaRPr lang="en-US" sz="1400" dirty="0"/>
          </a:p>
        </p:txBody>
      </p:sp>
      <p:sp>
        <p:nvSpPr>
          <p:cNvPr id="8" name="Shape 5"/>
          <p:cNvSpPr/>
          <p:nvPr/>
        </p:nvSpPr>
        <p:spPr>
          <a:xfrm>
            <a:off x="8305592" y="3142952"/>
            <a:ext cx="3276518" cy="1203722"/>
          </a:xfrm>
          <a:prstGeom prst="roundRect">
            <a:avLst>
              <a:gd name="adj" fmla="val 6204"/>
            </a:avLst>
          </a:prstGeom>
          <a:solidFill>
            <a:srgbClr val="D6F5EE"/>
          </a:solidFill>
          <a:ln/>
        </p:spPr>
        <p:txBody>
          <a:bodyPr/>
          <a:p/>
        </p:txBody>
      </p:sp>
      <p:sp>
        <p:nvSpPr>
          <p:cNvPr id="9" name="Text 6"/>
          <p:cNvSpPr/>
          <p:nvPr/>
        </p:nvSpPr>
        <p:spPr>
          <a:xfrm>
            <a:off x="8534187" y="3380760"/>
            <a:ext cx="281932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Copper in an ore body that formed from hot fluids 30 million years ago</a:t>
            </a:r>
            <a:endParaRPr lang="en-US" sz="1400" dirty="0"/>
          </a:p>
        </p:txBody>
      </p:sp>
      <p:sp>
        <p:nvSpPr>
          <p:cNvPr id="10" name="Shape 7"/>
          <p:cNvSpPr/>
          <p:nvPr/>
        </p:nvSpPr>
        <p:spPr>
          <a:xfrm>
            <a:off x="4876678" y="4499074"/>
            <a:ext cx="3276518" cy="954881"/>
          </a:xfrm>
          <a:prstGeom prst="roundRect">
            <a:avLst>
              <a:gd name="adj" fmla="val 7820"/>
            </a:avLst>
          </a:prstGeom>
          <a:solidFill>
            <a:srgbClr val="D6F5EE"/>
          </a:solidFill>
          <a:ln/>
        </p:spPr>
        <p:txBody>
          <a:bodyPr/>
          <a:p/>
        </p:txBody>
      </p:sp>
      <p:sp>
        <p:nvSpPr>
          <p:cNvPr id="11" name="Text 8"/>
          <p:cNvSpPr/>
          <p:nvPr/>
        </p:nvSpPr>
        <p:spPr>
          <a:xfrm>
            <a:off x="5105272" y="4736882"/>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Heat flowing up from Earth's interior</a:t>
            </a:r>
            <a:endParaRPr lang="en-US" sz="1400" dirty="0"/>
          </a:p>
        </p:txBody>
      </p:sp>
      <p:sp>
        <p:nvSpPr>
          <p:cNvPr id="12" name="Shape 9"/>
          <p:cNvSpPr/>
          <p:nvPr/>
        </p:nvSpPr>
        <p:spPr>
          <a:xfrm>
            <a:off x="8305592" y="4499074"/>
            <a:ext cx="3276518" cy="954881"/>
          </a:xfrm>
          <a:prstGeom prst="roundRect">
            <a:avLst>
              <a:gd name="adj" fmla="val 7820"/>
            </a:avLst>
          </a:prstGeom>
          <a:solidFill>
            <a:srgbClr val="D6F5EE"/>
          </a:solidFill>
          <a:ln/>
        </p:spPr>
        <p:txBody>
          <a:bodyPr/>
          <a:p/>
        </p:txBody>
      </p:sp>
      <p:sp>
        <p:nvSpPr>
          <p:cNvPr id="13" name="Text 10"/>
          <p:cNvSpPr/>
          <p:nvPr/>
        </p:nvSpPr>
        <p:spPr>
          <a:xfrm>
            <a:off x="8534187" y="4736882"/>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Wood from a pine plantation replanted after each harvest</a:t>
            </a:r>
            <a:endParaRPr lang="en-US" sz="1400" dirty="0"/>
          </a:p>
        </p:txBody>
      </p:sp>
      <p:sp>
        <p:nvSpPr>
          <p:cNvPr id="14" name="Text 11"/>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10515"/>
            <a:ext cx="782300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04792" y="584267"/>
            <a:ext cx="7518212" cy="335260"/>
          </a:xfrm>
          <a:prstGeom prst="rect">
            <a:avLst/>
          </a:prstGeom>
          <a:noFill/>
          <a:ln/>
        </p:spPr>
        <p:txBody>
          <a:bodyPr wrap="none" lIns="0" tIns="0" rIns="0" bIns="0" rtlCol="0" anchor="t"/>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Where Earth's fresh water is</a:t>
            </a:r>
            <a:endParaRPr lang="en-US" sz="2400" dirty="0"/>
          </a:p>
        </p:txBody>
      </p:sp>
      <p:sp>
        <p:nvSpPr>
          <p:cNvPr id="4" name="Text 2"/>
          <p:cNvSpPr/>
          <p:nvPr/>
        </p:nvSpPr>
        <p:spPr>
          <a:xfrm>
            <a:off x="304792" y="1089898"/>
            <a:ext cx="7518212" cy="853281"/>
          </a:xfrm>
          <a:prstGeom prst="rect">
            <a:avLst/>
          </a:prstGeom>
          <a:noFill/>
          <a:ln/>
        </p:spPr>
        <p:txBody>
          <a:bodyPr wrap="square" lIns="0" tIns="0" rIns="0" bIns="0" rtlCol="0" anchor="t">
            <a:normAutofit/>
          </a:bodyPr>
          <a:lstStyle/>
          <a:p>
            <a:pPr algn="l" indent="0" marL="0">
              <a:lnSpc>
                <a:spcPct val="117000"/>
              </a:lnSpc>
              <a:buNone/>
            </a:pPr>
            <a:r>
              <a:rPr lang="en-US" sz="2400" b="1" dirty="0">
                <a:solidFill>
                  <a:srgbClr val="333F70"/>
                </a:solidFill>
                <a:latin typeface="Open Sans Bold" pitchFamily="34" charset="0"/>
                <a:ea typeface="Open Sans Bold" pitchFamily="34" charset="-122"/>
                <a:cs typeface="Open Sans Bold" pitchFamily="34" charset="-120"/>
              </a:rPr>
              <a:t>Model: Share of Earth's fresh water by where it is stored (USGS estimate, rounded)</a:t>
            </a:r>
            <a:endParaRPr lang="en-US" sz="2400" dirty="0"/>
          </a:p>
        </p:txBody>
      </p:sp>
      <p:sp>
        <p:nvSpPr>
          <p:cNvPr id="6" name="Text 3"/>
          <p:cNvSpPr/>
          <p:nvPr/>
        </p:nvSpPr>
        <p:spPr>
          <a:xfrm>
            <a:off x="304792" y="5994122"/>
            <a:ext cx="7518212"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Fresh water is only about 2.5 percent of all water on Earth; the rest is salty. Of that small slice, most is frozen, and nearly all the rest is underground.</a:t>
            </a:r>
            <a:endParaRPr lang="en-US" sz="1600" dirty="0"/>
          </a:p>
        </p:txBody>
      </p:sp>
      <p:pic>
        <p:nvPicPr>
          <p:cNvPr id="7" name="Image 0" descr="preencoded.png">    </p:cNvPr>
          <p:cNvPicPr>
            <a:picLocks noChangeAspect="1"/>
          </p:cNvPicPr>
          <p:nvPr/>
        </p:nvPicPr>
        <p:blipFill>
          <a:blip r:embed="rId1"/>
          <a:stretch>
            <a:fillRect/>
          </a:stretch>
        </p:blipFill>
        <p:spPr>
          <a:xfrm>
            <a:off x="8127797" y="0"/>
            <a:ext cx="4063898"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graphicFrame>
        <p:nvGraphicFramePr>
          <p:cNvPr id="9" name="Chart 8"/>
          <p:cNvGraphicFramePr>
            <a:graphicFrameLocks noGrp="1"/>
          </p:cNvGraphicFramePr>
          <p:nvPr/>
        </p:nvGraphicFramePr>
        <p:xfrm>
          <a:off x="304792" y="2089547"/>
          <a:ext cx="7518212" cy="2194560"/>
        </p:xfrm>
        <a:graphic>
          <a:graphicData uri="http://schemas.openxmlformats.org/drawingml/2006/chart">
            <c:chart xmlns:c="http://schemas.openxmlformats.org/drawingml/2006/chart" r:id="rId4"/>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35915"/>
            <a:ext cx="822939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04792" y="612520"/>
            <a:ext cx="79246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Inside an aquifer</a:t>
            </a:r>
            <a:endParaRPr lang="en-US" sz="3200" dirty="0"/>
          </a:p>
        </p:txBody>
      </p:sp>
      <p:sp>
        <p:nvSpPr>
          <p:cNvPr id="4" name="Text 2"/>
          <p:cNvSpPr/>
          <p:nvPr/>
        </p:nvSpPr>
        <p:spPr>
          <a:xfrm>
            <a:off x="304792" y="1227018"/>
            <a:ext cx="7924602" cy="853281"/>
          </a:xfrm>
          <a:prstGeom prst="rect">
            <a:avLst/>
          </a:prstGeom>
          <a:noFill/>
          <a:ln/>
        </p:spPr>
        <p:txBody>
          <a:bodyPr wrap="square" lIns="0" tIns="0" rIns="0" bIns="0" rtlCol="0" anchor="t">
            <a:normAutofit/>
          </a:bodyPr>
          <a:lstStyle/>
          <a:p>
            <a:pPr algn="l" indent="0" marL="0">
              <a:lnSpc>
                <a:spcPct val="117000"/>
              </a:lnSpc>
              <a:buNone/>
            </a:pPr>
            <a:r>
              <a:rPr lang="en-US" sz="2400" b="1" dirty="0">
                <a:solidFill>
                  <a:srgbClr val="333F70"/>
                </a:solidFill>
                <a:latin typeface="Open Sans Bold" pitchFamily="34" charset="0"/>
                <a:ea typeface="Open Sans Bold" pitchFamily="34" charset="-122"/>
                <a:cs typeface="Open Sans Bold" pitchFamily="34" charset="-120"/>
              </a:rPr>
              <a:t>Model: A cross-section of a valley aquifer system, top to bottom</a:t>
            </a:r>
            <a:endParaRPr lang="en-US" sz="2400" dirty="0"/>
          </a:p>
        </p:txBody>
      </p:sp>
      <p:sp>
        <p:nvSpPr>
          <p:cNvPr id="5" name="Shape 3"/>
          <p:cNvSpPr/>
          <p:nvPr/>
        </p:nvSpPr>
        <p:spPr>
          <a:xfrm>
            <a:off x="304792" y="2226667"/>
            <a:ext cx="7924602" cy="513060"/>
          </a:xfrm>
          <a:prstGeom prst="rect">
            <a:avLst/>
          </a:prstGeom>
          <a:solidFill>
            <a:srgbClr val="B4EEE0"/>
          </a:solidFill>
          <a:ln/>
        </p:spPr>
        <p:txBody>
          <a:bodyPr/>
          <a:p/>
        </p:txBody>
      </p:sp>
      <p:sp>
        <p:nvSpPr>
          <p:cNvPr id="6" name="Text 4"/>
          <p:cNvSpPr/>
          <p:nvPr/>
        </p:nvSpPr>
        <p:spPr>
          <a:xfrm>
            <a:off x="457189" y="2350810"/>
            <a:ext cx="7772206" cy="284460"/>
          </a:xfrm>
          <a:prstGeom prst="rect">
            <a:avLst/>
          </a:prstGeom>
          <a:noFill/>
          <a:ln/>
        </p:spPr>
        <p:txBody>
          <a:bodyPr wrap="none" lIns="0" tIns="0" rIns="0" bIns="0" rtlCol="0" anchor="t"/>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Soil and plant roots: rain soaks in here (recharge)</a:t>
            </a:r>
            <a:endParaRPr lang="en-US" sz="1600" dirty="0"/>
          </a:p>
        </p:txBody>
      </p:sp>
      <p:sp>
        <p:nvSpPr>
          <p:cNvPr id="7" name="Shape 5"/>
          <p:cNvSpPr/>
          <p:nvPr/>
        </p:nvSpPr>
        <p:spPr>
          <a:xfrm>
            <a:off x="304792" y="2739727"/>
            <a:ext cx="7924602" cy="797520"/>
          </a:xfrm>
          <a:prstGeom prst="rect">
            <a:avLst/>
          </a:prstGeom>
          <a:solidFill>
            <a:srgbClr val="DDF8F2"/>
          </a:solidFill>
          <a:ln/>
        </p:spPr>
        <p:txBody>
          <a:bodyPr/>
          <a:p/>
        </p:txBody>
      </p:sp>
      <p:sp>
        <p:nvSpPr>
          <p:cNvPr id="8" name="Text 6"/>
          <p:cNvSpPr/>
          <p:nvPr/>
        </p:nvSpPr>
        <p:spPr>
          <a:xfrm>
            <a:off x="457189" y="2863870"/>
            <a:ext cx="7619809"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Unconfined aquifer: river gravel and sand, pores full of water below the water table</a:t>
            </a:r>
            <a:endParaRPr lang="en-US" sz="1600" dirty="0"/>
          </a:p>
        </p:txBody>
      </p:sp>
      <p:sp>
        <p:nvSpPr>
          <p:cNvPr id="9" name="Shape 7"/>
          <p:cNvSpPr/>
          <p:nvPr/>
        </p:nvSpPr>
        <p:spPr>
          <a:xfrm>
            <a:off x="304792" y="3537248"/>
            <a:ext cx="7924602" cy="513060"/>
          </a:xfrm>
          <a:prstGeom prst="rect">
            <a:avLst/>
          </a:prstGeom>
          <a:solidFill>
            <a:srgbClr val="B4EEE0"/>
          </a:solidFill>
          <a:ln/>
        </p:spPr>
        <p:txBody>
          <a:bodyPr/>
          <a:p/>
        </p:txBody>
      </p:sp>
      <p:sp>
        <p:nvSpPr>
          <p:cNvPr id="10" name="Text 8"/>
          <p:cNvSpPr/>
          <p:nvPr/>
        </p:nvSpPr>
        <p:spPr>
          <a:xfrm>
            <a:off x="457189" y="3661390"/>
            <a:ext cx="7772206" cy="284460"/>
          </a:xfrm>
          <a:prstGeom prst="rect">
            <a:avLst/>
          </a:prstGeom>
          <a:noFill/>
          <a:ln/>
        </p:spPr>
        <p:txBody>
          <a:bodyPr wrap="none" lIns="0" tIns="0" rIns="0" bIns="0" rtlCol="0" anchor="t"/>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Clay layer: tiny pores, water barely moves; seals the layer below</a:t>
            </a:r>
            <a:endParaRPr lang="en-US" sz="1600" dirty="0"/>
          </a:p>
        </p:txBody>
      </p:sp>
      <p:sp>
        <p:nvSpPr>
          <p:cNvPr id="11" name="Shape 9"/>
          <p:cNvSpPr/>
          <p:nvPr/>
        </p:nvSpPr>
        <p:spPr>
          <a:xfrm>
            <a:off x="304792" y="4050308"/>
            <a:ext cx="7924602" cy="513060"/>
          </a:xfrm>
          <a:prstGeom prst="rect">
            <a:avLst/>
          </a:prstGeom>
          <a:solidFill>
            <a:srgbClr val="DDF8F2"/>
          </a:solidFill>
          <a:ln/>
        </p:spPr>
        <p:txBody>
          <a:bodyPr/>
          <a:p/>
        </p:txBody>
      </p:sp>
      <p:sp>
        <p:nvSpPr>
          <p:cNvPr id="12" name="Text 10"/>
          <p:cNvSpPr/>
          <p:nvPr/>
        </p:nvSpPr>
        <p:spPr>
          <a:xfrm>
            <a:off x="457189" y="4174450"/>
            <a:ext cx="7772206" cy="284460"/>
          </a:xfrm>
          <a:prstGeom prst="rect">
            <a:avLst/>
          </a:prstGeom>
          <a:noFill/>
          <a:ln/>
        </p:spPr>
        <p:txBody>
          <a:bodyPr wrap="none" lIns="0" tIns="0" rIns="0" bIns="0" rtlCol="0" anchor="t"/>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Confined aquifer: porous sandstone; water entered far away or long ago</a:t>
            </a:r>
            <a:endParaRPr lang="en-US" sz="1600" dirty="0"/>
          </a:p>
        </p:txBody>
      </p:sp>
      <p:sp>
        <p:nvSpPr>
          <p:cNvPr id="13" name="Shape 11"/>
          <p:cNvSpPr/>
          <p:nvPr/>
        </p:nvSpPr>
        <p:spPr>
          <a:xfrm>
            <a:off x="304792" y="4563368"/>
            <a:ext cx="7924602" cy="513060"/>
          </a:xfrm>
          <a:prstGeom prst="rect">
            <a:avLst/>
          </a:prstGeom>
          <a:solidFill>
            <a:srgbClr val="192248"/>
          </a:solidFill>
          <a:ln/>
        </p:spPr>
        <p:txBody>
          <a:bodyPr/>
          <a:p/>
        </p:txBody>
      </p:sp>
      <p:sp>
        <p:nvSpPr>
          <p:cNvPr id="14" name="Text 12"/>
          <p:cNvSpPr/>
          <p:nvPr/>
        </p:nvSpPr>
        <p:spPr>
          <a:xfrm>
            <a:off x="457189" y="4687510"/>
            <a:ext cx="7772206"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Bedrock: granite with few cracks; stores almost no water</a:t>
            </a:r>
            <a:endParaRPr lang="en-US" sz="1600" dirty="0"/>
          </a:p>
        </p:txBody>
      </p:sp>
      <p:sp>
        <p:nvSpPr>
          <p:cNvPr id="15" name="Text 13"/>
          <p:cNvSpPr/>
          <p:nvPr/>
        </p:nvSpPr>
        <p:spPr>
          <a:xfrm>
            <a:off x="304792" y="5245021"/>
            <a:ext cx="7924602"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Water is stored in the pore spaces between grains. Gravel and sand have big connected pores; clay has many tiny pores that hold water but will not let it flow to a well.</a:t>
            </a:r>
            <a:endParaRPr lang="en-US" sz="1600" dirty="0"/>
          </a:p>
        </p:txBody>
      </p:sp>
      <p:pic>
        <p:nvPicPr>
          <p:cNvPr id="16" name="Image 0" descr="preencoded.png">    </p:cNvPr>
          <p:cNvPicPr>
            <a:picLocks noChangeAspect="1"/>
          </p:cNvPicPr>
          <p:nvPr/>
        </p:nvPicPr>
        <p:blipFill>
          <a:blip r:embed="rId1"/>
          <a:stretch>
            <a:fillRect/>
          </a:stretch>
        </p:blipFill>
        <p:spPr>
          <a:xfrm>
            <a:off x="8534187" y="0"/>
            <a:ext cx="3657509" cy="6858000"/>
          </a:xfrm>
          <a:prstGeom prst="rect">
            <a:avLst/>
          </a:prstGeom>
        </p:spPr>
      </p:pic>
      <p:sp>
        <p:nvSpPr>
          <p:cNvPr id="17" name="Text 1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359141"/>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Why groundwater is uneven, and why it can run out</a:t>
            </a:r>
            <a:endParaRPr lang="en-US" sz="3200" dirty="0"/>
          </a:p>
        </p:txBody>
      </p:sp>
      <p:sp>
        <p:nvSpPr>
          <p:cNvPr id="4" name="Text 1"/>
          <p:cNvSpPr/>
          <p:nvPr/>
        </p:nvSpPr>
        <p:spPr>
          <a:xfrm>
            <a:off x="5272849" y="2855218"/>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Rain and snow: wet regions recharge aquifers quickly; deserts recharge slowly or not at all.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Rock and sediment: thick gravel and sandstone store and give water; clay and granite do not.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Depth and age: deep aquifers under deserts may hold water that soaked in during wetter climates long ago.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test of a use: pump less than the recharge and the level holds; pump more and it falls.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Pumping has already redrawn the map: some aquifers have dropped tens of meters in a century.</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74574"/>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951180"/>
            <a:ext cx="5516821"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the sinking Central Valley</a:t>
            </a:r>
            <a:endParaRPr lang="en-US" sz="3200" dirty="0"/>
          </a:p>
        </p:txBody>
      </p:sp>
      <p:sp>
        <p:nvSpPr>
          <p:cNvPr id="4" name="Text 2"/>
          <p:cNvSpPr/>
          <p:nvPr/>
        </p:nvSpPr>
        <p:spPr>
          <a:xfrm>
            <a:off x="609585" y="3456464"/>
            <a:ext cx="5516821" cy="174188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Under the Central Valley lies California's largest groundwater store, in thick sediment washed down from the Sierra Nevada and Coast Ranges. In droughts, farms pump far more than recharge. As clay layers lose water, the ground compacts: parts of the San Joaquin Valley sank nearly 9 meters from the 1920s to 1970 and sank again in recent droughts. A 2014 law requires local agencies to balance pumping with recharge.</a:t>
            </a:r>
            <a:endParaRPr lang="en-US" sz="1400" dirty="0"/>
          </a:p>
        </p:txBody>
      </p:sp>
      <p:pic>
        <p:nvPicPr>
          <p:cNvPr id="5"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0966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68626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well is the safest bet?</a:t>
            </a:r>
            <a:endParaRPr lang="en-US" sz="3200" dirty="0"/>
          </a:p>
        </p:txBody>
      </p:sp>
      <p:sp>
        <p:nvSpPr>
          <p:cNvPr id="4" name="Text 2"/>
          <p:cNvSpPr/>
          <p:nvPr/>
        </p:nvSpPr>
        <p:spPr>
          <a:xfrm>
            <a:off x="609585" y="2744569"/>
            <a:ext cx="731501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town can drill one well. Which site will refill fastest after a wet winter?</a:t>
            </a:r>
            <a:endParaRPr lang="en-US" sz="1400" dirty="0"/>
          </a:p>
        </p:txBody>
      </p:sp>
      <p:sp>
        <p:nvSpPr>
          <p:cNvPr id="5" name="Shape 3"/>
          <p:cNvSpPr/>
          <p:nvPr/>
        </p:nvSpPr>
        <p:spPr>
          <a:xfrm>
            <a:off x="609585" y="3142952"/>
            <a:ext cx="3276518" cy="1203722"/>
          </a:xfrm>
          <a:prstGeom prst="roundRect">
            <a:avLst>
              <a:gd name="adj" fmla="val 6204"/>
            </a:avLst>
          </a:prstGeom>
          <a:solidFill>
            <a:srgbClr val="D6F5EE"/>
          </a:solidFill>
          <a:ln/>
        </p:spPr>
        <p:txBody>
          <a:bodyPr/>
          <a:p/>
        </p:txBody>
      </p:sp>
      <p:sp>
        <p:nvSpPr>
          <p:cNvPr id="6" name="Text 4"/>
          <p:cNvSpPr/>
          <p:nvPr/>
        </p:nvSpPr>
        <p:spPr>
          <a:xfrm>
            <a:off x="838179" y="3380760"/>
            <a:ext cx="281932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Deep sandstone under a desert that gets 8 cm of rain a year</a:t>
            </a:r>
            <a:endParaRPr lang="en-US" sz="1400" dirty="0"/>
          </a:p>
        </p:txBody>
      </p:sp>
      <p:sp>
        <p:nvSpPr>
          <p:cNvPr id="7" name="Shape 5"/>
          <p:cNvSpPr/>
          <p:nvPr/>
        </p:nvSpPr>
        <p:spPr>
          <a:xfrm>
            <a:off x="4038499" y="3142952"/>
            <a:ext cx="3276518" cy="1203722"/>
          </a:xfrm>
          <a:prstGeom prst="roundRect">
            <a:avLst>
              <a:gd name="adj" fmla="val 6204"/>
            </a:avLst>
          </a:prstGeom>
          <a:solidFill>
            <a:srgbClr val="D6F5EE"/>
          </a:solidFill>
          <a:ln/>
        </p:spPr>
        <p:txBody>
          <a:bodyPr/>
          <a:p/>
        </p:txBody>
      </p:sp>
      <p:sp>
        <p:nvSpPr>
          <p:cNvPr id="8" name="Text 6"/>
          <p:cNvSpPr/>
          <p:nvPr/>
        </p:nvSpPr>
        <p:spPr>
          <a:xfrm>
            <a:off x="4267093" y="3380760"/>
            <a:ext cx="281932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Thick river gravel in a valley that gets 80 cm of rain and snowmelt a year</a:t>
            </a:r>
            <a:endParaRPr lang="en-US" sz="1400" dirty="0"/>
          </a:p>
        </p:txBody>
      </p:sp>
      <p:sp>
        <p:nvSpPr>
          <p:cNvPr id="9" name="Shape 7"/>
          <p:cNvSpPr/>
          <p:nvPr/>
        </p:nvSpPr>
        <p:spPr>
          <a:xfrm>
            <a:off x="609585" y="4499074"/>
            <a:ext cx="3276518" cy="954881"/>
          </a:xfrm>
          <a:prstGeom prst="roundRect">
            <a:avLst>
              <a:gd name="adj" fmla="val 7820"/>
            </a:avLst>
          </a:prstGeom>
          <a:solidFill>
            <a:srgbClr val="D6F5EE"/>
          </a:solidFill>
          <a:ln/>
        </p:spPr>
        <p:txBody>
          <a:bodyPr/>
          <a:p/>
        </p:txBody>
      </p:sp>
      <p:sp>
        <p:nvSpPr>
          <p:cNvPr id="10" name="Text 8"/>
          <p:cNvSpPr/>
          <p:nvPr/>
        </p:nvSpPr>
        <p:spPr>
          <a:xfrm>
            <a:off x="838179" y="4736882"/>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A clay-rich layer in a valley that gets 80 cm of rain a year</a:t>
            </a:r>
            <a:endParaRPr lang="en-US" sz="1400" dirty="0"/>
          </a:p>
        </p:txBody>
      </p:sp>
      <p:sp>
        <p:nvSpPr>
          <p:cNvPr id="11" name="Shape 9"/>
          <p:cNvSpPr/>
          <p:nvPr/>
        </p:nvSpPr>
        <p:spPr>
          <a:xfrm>
            <a:off x="4038499" y="4499074"/>
            <a:ext cx="3276518" cy="954881"/>
          </a:xfrm>
          <a:prstGeom prst="roundRect">
            <a:avLst>
              <a:gd name="adj" fmla="val 7820"/>
            </a:avLst>
          </a:prstGeom>
          <a:solidFill>
            <a:srgbClr val="D6F5EE"/>
          </a:solidFill>
          <a:ln/>
        </p:spPr>
        <p:txBody>
          <a:bodyPr/>
          <a:p/>
        </p:txBody>
      </p:sp>
      <p:sp>
        <p:nvSpPr>
          <p:cNvPr id="12" name="Text 10"/>
          <p:cNvSpPr/>
          <p:nvPr/>
        </p:nvSpPr>
        <p:spPr>
          <a:xfrm>
            <a:off x="4267093" y="4736882"/>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Cracked granite on a mountain that gets 120 cm of rain a year</a:t>
            </a:r>
            <a:endParaRPr lang="en-US" sz="1400" dirty="0"/>
          </a:p>
        </p:txBody>
      </p:sp>
      <p:pic>
        <p:nvPicPr>
          <p:cNvPr id="13"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257082"/>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Think, pair, share</a:t>
            </a:r>
            <a:endParaRPr lang="en-US" sz="1400" dirty="0"/>
          </a:p>
        </p:txBody>
      </p:sp>
      <p:sp>
        <p:nvSpPr>
          <p:cNvPr id="4" name="Text 1"/>
          <p:cNvSpPr/>
          <p:nvPr/>
        </p:nvSpPr>
        <p:spPr>
          <a:xfrm>
            <a:off x="4876678" y="1821005"/>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is groundwater renewable?</a:t>
            </a:r>
            <a:endParaRPr lang="en-US" sz="3200" dirty="0"/>
          </a:p>
        </p:txBody>
      </p:sp>
      <p:sp>
        <p:nvSpPr>
          <p:cNvPr id="5" name="Text 2"/>
          <p:cNvSpPr/>
          <p:nvPr/>
        </p:nvSpPr>
        <p:spPr>
          <a:xfrm>
            <a:off x="4876678" y="2870101"/>
            <a:ext cx="6705432" cy="137755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is the recharge rate: rain, snow, rivers, and porous ground to let it 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How old is the water already there? Years, or a million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How much is being pumped compared with the recharge?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Does the answer change for the same aquifer in a wet decade and a dry decade?</a:t>
            </a:r>
            <a:endParaRPr lang="en-US" sz="1400" dirty="0"/>
          </a:p>
        </p:txBody>
      </p:sp>
      <p:sp>
        <p:nvSpPr>
          <p:cNvPr id="6" name="Shape 3"/>
          <p:cNvSpPr/>
          <p:nvPr/>
        </p:nvSpPr>
        <p:spPr>
          <a:xfrm>
            <a:off x="4876678" y="4406404"/>
            <a:ext cx="6705432" cy="1203722"/>
          </a:xfrm>
          <a:prstGeom prst="rect">
            <a:avLst/>
          </a:prstGeom>
          <a:solidFill>
            <a:srgbClr val="DDF8F2"/>
          </a:solidFill>
          <a:ln/>
        </p:spPr>
        <p:txBody>
          <a:bodyPr/>
          <a:p/>
        </p:txBody>
      </p:sp>
      <p:sp>
        <p:nvSpPr>
          <p:cNvPr id="7" name="Text 4"/>
          <p:cNvSpPr/>
          <p:nvPr/>
        </p:nvSpPr>
        <p:spPr>
          <a:xfrm>
            <a:off x="5105272" y="4644211"/>
            <a:ext cx="6248244"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The textbook says most groundwater is nonrenewable. A student says her family's well refills every spring. Who is right, and what would you need to know to decide for a particular aquifer?</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92248"/>
          </a:solidFill>
          <a:ln/>
        </p:spPr>
        <p:txBody>
          <a:bodyPr/>
          <a:p/>
        </p:txBody>
      </p:sp>
      <p:sp>
        <p:nvSpPr>
          <p:cNvPr id="3" name="Text 1"/>
          <p:cNvSpPr/>
          <p:nvPr/>
        </p:nvSpPr>
        <p:spPr>
          <a:xfrm>
            <a:off x="406390" y="361315"/>
            <a:ext cx="11785305"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406390" y="637920"/>
            <a:ext cx="11378915" cy="446980"/>
          </a:xfrm>
          <a:prstGeom prst="rect">
            <a:avLst/>
          </a:prstGeom>
          <a:noFill/>
          <a:ln/>
        </p:spPr>
        <p:txBody>
          <a:bodyPr wrap="none" lIns="0" tIns="0" rIns="0" bIns="0" rtlCol="0" anchor="t"/>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How petroleum forms</a:t>
            </a:r>
            <a:endParaRPr lang="en-US" sz="3200" dirty="0"/>
          </a:p>
        </p:txBody>
      </p:sp>
      <p:sp>
        <p:nvSpPr>
          <p:cNvPr id="5" name="Text 3"/>
          <p:cNvSpPr/>
          <p:nvPr/>
        </p:nvSpPr>
        <p:spPr>
          <a:xfrm>
            <a:off x="406390" y="1249878"/>
            <a:ext cx="11785305" cy="284460"/>
          </a:xfrm>
          <a:prstGeom prst="rect">
            <a:avLst/>
          </a:prstGeom>
          <a:noFill/>
          <a:ln/>
        </p:spPr>
        <p:txBody>
          <a:bodyPr wrap="none" lIns="0" tIns="0" rIns="0" bIns="0" rtlCol="0" anchor="t"/>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Model: From plankton to an oil reservoir, over millions of years</a:t>
            </a:r>
            <a:endParaRPr lang="en-US" sz="1600" dirty="0"/>
          </a:p>
        </p:txBody>
      </p:sp>
      <p:sp>
        <p:nvSpPr>
          <p:cNvPr id="6" name="Text 4"/>
          <p:cNvSpPr/>
          <p:nvPr/>
        </p:nvSpPr>
        <p:spPr>
          <a:xfrm>
            <a:off x="406390" y="1965127"/>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01</a:t>
            </a:r>
            <a:endParaRPr lang="en-US" sz="1400" dirty="0"/>
          </a:p>
        </p:txBody>
      </p:sp>
      <p:sp>
        <p:nvSpPr>
          <p:cNvPr id="7" name="Text 5"/>
          <p:cNvSpPr/>
          <p:nvPr/>
        </p:nvSpPr>
        <p:spPr>
          <a:xfrm>
            <a:off x="787579" y="1921689"/>
            <a:ext cx="7370677"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Tiny marine organisms die and sink into oxygen-poor mud on a sea floor</a:t>
            </a:r>
            <a:endParaRPr lang="en-US" sz="1600" dirty="0"/>
          </a:p>
        </p:txBody>
      </p:sp>
      <p:sp>
        <p:nvSpPr>
          <p:cNvPr id="8" name="Text 6"/>
          <p:cNvSpPr/>
          <p:nvPr/>
        </p:nvSpPr>
        <p:spPr>
          <a:xfrm>
            <a:off x="406390" y="2401888"/>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02</a:t>
            </a:r>
            <a:endParaRPr lang="en-US" sz="1400" dirty="0"/>
          </a:p>
        </p:txBody>
      </p:sp>
      <p:sp>
        <p:nvSpPr>
          <p:cNvPr id="9" name="Text 7"/>
          <p:cNvSpPr/>
          <p:nvPr/>
        </p:nvSpPr>
        <p:spPr>
          <a:xfrm>
            <a:off x="787579" y="2358449"/>
            <a:ext cx="7370677"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(burial) Layers of sediment bury the mud deeper and deeper</a:t>
            </a:r>
            <a:endParaRPr lang="en-US" sz="1600" dirty="0"/>
          </a:p>
        </p:txBody>
      </p:sp>
      <p:sp>
        <p:nvSpPr>
          <p:cNvPr id="10" name="Text 8"/>
          <p:cNvSpPr/>
          <p:nvPr/>
        </p:nvSpPr>
        <p:spPr>
          <a:xfrm>
            <a:off x="406390" y="2838648"/>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03</a:t>
            </a:r>
            <a:endParaRPr lang="en-US" sz="1400" dirty="0"/>
          </a:p>
        </p:txBody>
      </p:sp>
      <p:sp>
        <p:nvSpPr>
          <p:cNvPr id="11" name="Text 9"/>
          <p:cNvSpPr/>
          <p:nvPr/>
        </p:nvSpPr>
        <p:spPr>
          <a:xfrm>
            <a:off x="787579" y="2795210"/>
            <a:ext cx="7370677"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(heating) Deeper rock is hotter: at roughly 60 to 120 °C the organic matter slowly changes into oil</a:t>
            </a:r>
            <a:endParaRPr lang="en-US" sz="1600" dirty="0"/>
          </a:p>
        </p:txBody>
      </p:sp>
      <p:sp>
        <p:nvSpPr>
          <p:cNvPr id="12" name="Text 10"/>
          <p:cNvSpPr/>
          <p:nvPr/>
        </p:nvSpPr>
        <p:spPr>
          <a:xfrm>
            <a:off x="406390" y="3559969"/>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04</a:t>
            </a:r>
            <a:endParaRPr lang="en-US" sz="1400" dirty="0"/>
          </a:p>
        </p:txBody>
      </p:sp>
      <p:sp>
        <p:nvSpPr>
          <p:cNvPr id="13" name="Text 11"/>
          <p:cNvSpPr/>
          <p:nvPr/>
        </p:nvSpPr>
        <p:spPr>
          <a:xfrm>
            <a:off x="787579" y="3516531"/>
            <a:ext cx="7370677"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(migration) Oil, lighter than water, migrates upward through porous rock</a:t>
            </a:r>
            <a:endParaRPr lang="en-US" sz="1600" dirty="0"/>
          </a:p>
        </p:txBody>
      </p:sp>
      <p:sp>
        <p:nvSpPr>
          <p:cNvPr id="14" name="Text 12"/>
          <p:cNvSpPr/>
          <p:nvPr/>
        </p:nvSpPr>
        <p:spPr>
          <a:xfrm>
            <a:off x="406390" y="3996730"/>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05</a:t>
            </a:r>
            <a:endParaRPr lang="en-US" sz="1400" dirty="0"/>
          </a:p>
        </p:txBody>
      </p:sp>
      <p:sp>
        <p:nvSpPr>
          <p:cNvPr id="15" name="Text 13"/>
          <p:cNvSpPr/>
          <p:nvPr/>
        </p:nvSpPr>
        <p:spPr>
          <a:xfrm>
            <a:off x="787579" y="3953292"/>
            <a:ext cx="7370677"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(trapping) A sealing layer (shale or salt) over a fold or fault stops it: a trap</a:t>
            </a:r>
            <a:endParaRPr lang="en-US" sz="1600" dirty="0"/>
          </a:p>
        </p:txBody>
      </p:sp>
      <p:sp>
        <p:nvSpPr>
          <p:cNvPr id="16" name="Text 14"/>
          <p:cNvSpPr/>
          <p:nvPr/>
        </p:nvSpPr>
        <p:spPr>
          <a:xfrm>
            <a:off x="406390" y="4433491"/>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06</a:t>
            </a:r>
            <a:endParaRPr lang="en-US" sz="1400" dirty="0"/>
          </a:p>
        </p:txBody>
      </p:sp>
      <p:sp>
        <p:nvSpPr>
          <p:cNvPr id="17" name="Text 15"/>
          <p:cNvSpPr/>
          <p:nvPr/>
        </p:nvSpPr>
        <p:spPr>
          <a:xfrm>
            <a:off x="787579" y="4390053"/>
            <a:ext cx="7370677"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(storage) Oil fills the pores of the reservoir rock beneath the seal</a:t>
            </a:r>
            <a:endParaRPr lang="en-US" sz="1600" dirty="0"/>
          </a:p>
        </p:txBody>
      </p:sp>
      <p:sp>
        <p:nvSpPr>
          <p:cNvPr id="18" name="Text 16"/>
          <p:cNvSpPr/>
          <p:nvPr/>
        </p:nvSpPr>
        <p:spPr>
          <a:xfrm>
            <a:off x="406390" y="4779288"/>
            <a:ext cx="7751866"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Every step must happen. Skip the low-oxygen mud, the right heating or the trap, and there is no oil field.</a:t>
            </a:r>
            <a:endParaRPr lang="en-US" sz="1600" dirty="0"/>
          </a:p>
        </p:txBody>
      </p:sp>
      <p:pic>
        <p:nvPicPr>
          <p:cNvPr id="19" name="Image 0" descr="preencoded.png">    </p:cNvPr>
          <p:cNvPicPr>
            <a:picLocks noChangeAspect="1"/>
          </p:cNvPicPr>
          <p:nvPr/>
        </p:nvPicPr>
        <p:blipFill>
          <a:blip r:embed="rId1"/>
          <a:stretch>
            <a:fillRect/>
          </a:stretch>
        </p:blipFill>
        <p:spPr>
          <a:xfrm>
            <a:off x="8462949" y="1683246"/>
            <a:ext cx="3322356" cy="4819154"/>
          </a:xfrm>
          <a:prstGeom prst="rect">
            <a:avLst/>
          </a:prstGeom>
        </p:spPr>
      </p:pic>
      <p:sp>
        <p:nvSpPr>
          <p:cNvPr id="20" name="Text 17"/>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Why oil is here and not there</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recipe is rare: source mud, long heating, porous reservoir rock and a sealed trap, all in one place.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Giant fields such as Ghawar in Saudi Arabia lie where ancient seas left thick organic-rich sediment.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Kern County's oil comes largely from the Monterey Formation, plankton-rich mud from deep offshore basins.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Oil fuels most transportation; it supplies less than 1 percent of U.S. electricity.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Drained fields drop off the map; companies move on, so human removal changes the pattern.</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72914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876678" y="200575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finding oil and water underground</a:t>
            </a:r>
            <a:endParaRPr lang="en-US" sz="3200" dirty="0"/>
          </a:p>
        </p:txBody>
      </p:sp>
      <p:sp>
        <p:nvSpPr>
          <p:cNvPr id="5" name="Text 2"/>
          <p:cNvSpPr/>
          <p:nvPr/>
        </p:nvSpPr>
        <p:spPr>
          <a:xfrm>
            <a:off x="4876678" y="3054846"/>
            <a:ext cx="6705432" cy="20796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aquifer</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Porous rock or sediment that stores groundwater and lets it flow to a well.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River gravel under a valley floor is a typical aquifer; clay above it is not.</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recharge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Water that soaks down into an aquifer; the recharge rate is how much arrives each year.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wet winter raised the recharge, and the water table came up two meters.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geologic trap</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fold or fault where a sealing layer stops rising oil and holds it in a porous reservoir rock.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sandstone arched upward beneath a shale cap, and oil collected in the top of the arch.</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24612"/>
            <a:ext cx="8737381" cy="335260"/>
          </a:xfrm>
          <a:prstGeom prst="rect">
            <a:avLst/>
          </a:prstGeom>
          <a:noFill/>
          <a:ln/>
        </p:spPr>
        <p:txBody>
          <a:bodyPr wrap="none" lIns="0" tIns="0" rIns="0" bIns="0" rtlCol="0" anchor="t"/>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Four ways Earth concentrates metal ore</a:t>
            </a:r>
            <a:endParaRPr lang="en-US" sz="2400" dirty="0"/>
          </a:p>
        </p:txBody>
      </p:sp>
      <p:sp>
        <p:nvSpPr>
          <p:cNvPr id="3" name="Text 1"/>
          <p:cNvSpPr/>
          <p:nvPr/>
        </p:nvSpPr>
        <p:spPr>
          <a:xfrm>
            <a:off x="304792" y="823575"/>
            <a:ext cx="904217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304792" y="1173083"/>
            <a:ext cx="9042174"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Model: Processes that turn ordinary rock into ore</a:t>
            </a:r>
            <a:endParaRPr lang="en-US" sz="1600" dirty="0"/>
          </a:p>
        </p:txBody>
      </p:sp>
      <p:sp>
        <p:nvSpPr>
          <p:cNvPr id="5" name="Shape 3"/>
          <p:cNvSpPr/>
          <p:nvPr/>
        </p:nvSpPr>
        <p:spPr>
          <a:xfrm>
            <a:off x="304792" y="1606451"/>
            <a:ext cx="4292493" cy="2033290"/>
          </a:xfrm>
          <a:prstGeom prst="rect">
            <a:avLst/>
          </a:prstGeom>
          <a:solidFill>
            <a:srgbClr val="DDF8F2"/>
          </a:solidFill>
          <a:ln/>
        </p:spPr>
        <p:txBody>
          <a:bodyPr/>
          <a:p/>
        </p:txBody>
      </p:sp>
      <p:pic>
        <p:nvPicPr>
          <p:cNvPr id="6" name="Image 0" descr="preencoded.png">    </p:cNvPr>
          <p:cNvPicPr>
            <a:picLocks noChangeAspect="1"/>
          </p:cNvPicPr>
          <p:nvPr/>
        </p:nvPicPr>
        <p:blipFill>
          <a:blip r:embed="rId1"/>
          <a:stretch>
            <a:fillRect/>
          </a:stretch>
        </p:blipFill>
        <p:spPr>
          <a:xfrm>
            <a:off x="431789" y="1733491"/>
            <a:ext cx="355591" cy="355600"/>
          </a:xfrm>
          <a:prstGeom prst="rect">
            <a:avLst/>
          </a:prstGeom>
        </p:spPr>
      </p:pic>
      <p:sp>
        <p:nvSpPr>
          <p:cNvPr id="7" name="Text 4"/>
          <p:cNvSpPr/>
          <p:nvPr/>
        </p:nvSpPr>
        <p:spPr>
          <a:xfrm>
            <a:off x="965176" y="1743293"/>
            <a:ext cx="3505112" cy="142230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Igneous settling</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Dense metal-rich crystals sink and collect in layers at the bottom of a cooling magma chamber (chromium, platinum, nickel).</a:t>
            </a:r>
            <a:endParaRPr lang="en-US" sz="1600" dirty="0"/>
          </a:p>
        </p:txBody>
      </p:sp>
      <p:sp>
        <p:nvSpPr>
          <p:cNvPr id="8" name="Shape 5"/>
          <p:cNvSpPr/>
          <p:nvPr/>
        </p:nvSpPr>
        <p:spPr>
          <a:xfrm>
            <a:off x="4749681" y="1606451"/>
            <a:ext cx="4292493" cy="2033290"/>
          </a:xfrm>
          <a:prstGeom prst="rect">
            <a:avLst/>
          </a:prstGeom>
          <a:solidFill>
            <a:srgbClr val="DDF8F2"/>
          </a:solidFill>
          <a:ln/>
        </p:spPr>
        <p:txBody>
          <a:bodyPr/>
          <a:p/>
        </p:txBody>
      </p:sp>
      <p:pic>
        <p:nvPicPr>
          <p:cNvPr id="9" name="Image 1" descr="preencoded.png">    </p:cNvPr>
          <p:cNvPicPr>
            <a:picLocks noChangeAspect="1"/>
          </p:cNvPicPr>
          <p:nvPr/>
        </p:nvPicPr>
        <p:blipFill>
          <a:blip r:embed="rId2"/>
          <a:stretch>
            <a:fillRect/>
          </a:stretch>
        </p:blipFill>
        <p:spPr>
          <a:xfrm>
            <a:off x="4876678" y="1733491"/>
            <a:ext cx="355591" cy="355600"/>
          </a:xfrm>
          <a:prstGeom prst="rect">
            <a:avLst/>
          </a:prstGeom>
        </p:spPr>
      </p:pic>
      <p:sp>
        <p:nvSpPr>
          <p:cNvPr id="10" name="Text 6"/>
          <p:cNvSpPr/>
          <p:nvPr/>
        </p:nvSpPr>
        <p:spPr>
          <a:xfrm>
            <a:off x="5410065" y="1743293"/>
            <a:ext cx="3505112" cy="170676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Hydrothermal veins and porphyries</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Hot water from cooling magma dissolves metals, flows through cracks and drops them as it cools. Most copper and much gold; common above sinking plates.</a:t>
            </a:r>
            <a:endParaRPr lang="en-US" sz="1600" dirty="0"/>
          </a:p>
        </p:txBody>
      </p:sp>
      <p:sp>
        <p:nvSpPr>
          <p:cNvPr id="11" name="Shape 7"/>
          <p:cNvSpPr/>
          <p:nvPr/>
        </p:nvSpPr>
        <p:spPr>
          <a:xfrm>
            <a:off x="304792" y="3792141"/>
            <a:ext cx="4292493" cy="2033389"/>
          </a:xfrm>
          <a:prstGeom prst="rect">
            <a:avLst/>
          </a:prstGeom>
          <a:solidFill>
            <a:srgbClr val="DDF8F2"/>
          </a:solidFill>
          <a:ln/>
        </p:spPr>
        <p:txBody>
          <a:bodyPr/>
          <a:p/>
        </p:txBody>
      </p:sp>
      <p:pic>
        <p:nvPicPr>
          <p:cNvPr id="12" name="Image 2" descr="preencoded.png">    </p:cNvPr>
          <p:cNvPicPr>
            <a:picLocks noChangeAspect="1"/>
          </p:cNvPicPr>
          <p:nvPr/>
        </p:nvPicPr>
        <p:blipFill>
          <a:blip r:embed="rId3"/>
          <a:stretch>
            <a:fillRect/>
          </a:stretch>
        </p:blipFill>
        <p:spPr>
          <a:xfrm>
            <a:off x="431789" y="3919180"/>
            <a:ext cx="355591" cy="355600"/>
          </a:xfrm>
          <a:prstGeom prst="rect">
            <a:avLst/>
          </a:prstGeom>
        </p:spPr>
      </p:pic>
      <p:sp>
        <p:nvSpPr>
          <p:cNvPr id="13" name="Text 8"/>
          <p:cNvSpPr/>
          <p:nvPr/>
        </p:nvSpPr>
        <p:spPr>
          <a:xfrm>
            <a:off x="965176" y="3928983"/>
            <a:ext cx="3505112" cy="142230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Sedimentary layering and placers</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Iron settled out of ancient seas in thick layers; salt and gypsum formed as seas evaporated; dense gold flakes collected in river gravel.</a:t>
            </a:r>
            <a:endParaRPr lang="en-US" sz="1600" dirty="0"/>
          </a:p>
        </p:txBody>
      </p:sp>
      <p:sp>
        <p:nvSpPr>
          <p:cNvPr id="14" name="Shape 9"/>
          <p:cNvSpPr/>
          <p:nvPr/>
        </p:nvSpPr>
        <p:spPr>
          <a:xfrm>
            <a:off x="4749681" y="3792141"/>
            <a:ext cx="4292493" cy="2033389"/>
          </a:xfrm>
          <a:prstGeom prst="rect">
            <a:avLst/>
          </a:prstGeom>
          <a:solidFill>
            <a:srgbClr val="DDF8F2"/>
          </a:solidFill>
          <a:ln/>
        </p:spPr>
        <p:txBody>
          <a:bodyPr/>
          <a:p/>
        </p:txBody>
      </p:sp>
      <p:pic>
        <p:nvPicPr>
          <p:cNvPr id="15" name="Image 3" descr="preencoded.png">    </p:cNvPr>
          <p:cNvPicPr>
            <a:picLocks noChangeAspect="1"/>
          </p:cNvPicPr>
          <p:nvPr/>
        </p:nvPicPr>
        <p:blipFill>
          <a:blip r:embed="rId4"/>
          <a:stretch>
            <a:fillRect/>
          </a:stretch>
        </p:blipFill>
        <p:spPr>
          <a:xfrm>
            <a:off x="4876678" y="3919180"/>
            <a:ext cx="355591" cy="355600"/>
          </a:xfrm>
          <a:prstGeom prst="rect">
            <a:avLst/>
          </a:prstGeom>
        </p:spPr>
      </p:pic>
      <p:sp>
        <p:nvSpPr>
          <p:cNvPr id="16" name="Text 10"/>
          <p:cNvSpPr/>
          <p:nvPr/>
        </p:nvSpPr>
        <p:spPr>
          <a:xfrm>
            <a:off x="5410065" y="3928983"/>
            <a:ext cx="3505112" cy="142230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Deep weathering</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Long, hot, rainy weathering dissolves away everything else and leaves aluminum-rich bauxite or nickel-rich soil behind.</a:t>
            </a:r>
            <a:endParaRPr lang="en-US" sz="1600" dirty="0"/>
          </a:p>
        </p:txBody>
      </p:sp>
      <p:sp>
        <p:nvSpPr>
          <p:cNvPr id="17" name="Text 11"/>
          <p:cNvSpPr/>
          <p:nvPr/>
        </p:nvSpPr>
        <p:spPr>
          <a:xfrm>
            <a:off x="304792" y="5994122"/>
            <a:ext cx="8737381"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Ore is rock with enough metal to be worth mining. Each process concentrates a metal that is normally spread thinly through ordinary rock.</a:t>
            </a:r>
            <a:endParaRPr lang="en-US" sz="1600" dirty="0"/>
          </a:p>
        </p:txBody>
      </p:sp>
      <p:pic>
        <p:nvPicPr>
          <p:cNvPr id="18" name="Image 4" descr="preencoded.png">    </p:cNvPr>
          <p:cNvPicPr>
            <a:picLocks noChangeAspect="1"/>
          </p:cNvPicPr>
          <p:nvPr/>
        </p:nvPicPr>
        <p:blipFill>
          <a:blip r:embed="rId5"/>
          <a:stretch>
            <a:fillRect/>
          </a:stretch>
        </p:blipFill>
        <p:spPr>
          <a:xfrm>
            <a:off x="9346966" y="0"/>
            <a:ext cx="2844729" cy="6858000"/>
          </a:xfrm>
          <a:prstGeom prst="rect">
            <a:avLst/>
          </a:prstGeom>
        </p:spPr>
      </p:pic>
      <p:sp>
        <p:nvSpPr>
          <p:cNvPr id="19" name="Text 1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798995"/>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4" name="Text 1"/>
          <p:cNvSpPr/>
          <p:nvPr/>
        </p:nvSpPr>
        <p:spPr>
          <a:xfrm>
            <a:off x="5669118" y="2075600"/>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why the gold is in the foothills</a:t>
            </a:r>
            <a:endParaRPr lang="en-US" sz="3200" dirty="0"/>
          </a:p>
        </p:txBody>
      </p:sp>
      <p:sp>
        <p:nvSpPr>
          <p:cNvPr id="5" name="Text 2"/>
          <p:cNvSpPr/>
          <p:nvPr/>
        </p:nvSpPr>
        <p:spPr>
          <a:xfrm>
            <a:off x="5669118" y="3580884"/>
            <a:ext cx="5912992" cy="149304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Mother Lode is a belt of gold-bearing quartz veins in the western Sierra Nevada foothills. Between about 150 and 100 million years ago, while magma rising above a subduction zone was building the Sierra's granite, hot water carried dissolved gold up cracks and left it in quartz veins. Weathering later freed the gold; streams gathered the dense flakes in gravel. A find at Sutter's Mill in 1848 began the Gold Rush.</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6082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437425"/>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where would you look for copper?</a:t>
            </a:r>
            <a:endParaRPr lang="en-US" sz="3200" dirty="0"/>
          </a:p>
        </p:txBody>
      </p:sp>
      <p:sp>
        <p:nvSpPr>
          <p:cNvPr id="4" name="Text 2"/>
          <p:cNvSpPr/>
          <p:nvPr/>
        </p:nvSpPr>
        <p:spPr>
          <a:xfrm>
            <a:off x="609585" y="2495729"/>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geologist wants a large copper deposit. Which setting is the best evidence?</a:t>
            </a:r>
            <a:endParaRPr lang="en-US" sz="1400" dirty="0"/>
          </a:p>
        </p:txBody>
      </p:sp>
      <p:sp>
        <p:nvSpPr>
          <p:cNvPr id="5" name="Shape 3"/>
          <p:cNvSpPr/>
          <p:nvPr/>
        </p:nvSpPr>
        <p:spPr>
          <a:xfrm>
            <a:off x="609585" y="3142952"/>
            <a:ext cx="3276518" cy="1452563"/>
          </a:xfrm>
          <a:prstGeom prst="roundRect">
            <a:avLst>
              <a:gd name="adj" fmla="val 5141"/>
            </a:avLst>
          </a:prstGeom>
          <a:solidFill>
            <a:srgbClr val="D6F5EE"/>
          </a:solidFill>
          <a:ln/>
        </p:spPr>
        <p:txBody>
          <a:bodyPr/>
          <a:p/>
        </p:txBody>
      </p:sp>
      <p:sp>
        <p:nvSpPr>
          <p:cNvPr id="6" name="Text 4"/>
          <p:cNvSpPr/>
          <p:nvPr/>
        </p:nvSpPr>
        <p:spPr>
          <a:xfrm>
            <a:off x="838179" y="3380760"/>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A flat plain of young river mud with no bedrock exposed</a:t>
            </a:r>
            <a:endParaRPr lang="en-US" sz="1400" dirty="0"/>
          </a:p>
        </p:txBody>
      </p:sp>
      <p:sp>
        <p:nvSpPr>
          <p:cNvPr id="7" name="Shape 5"/>
          <p:cNvSpPr/>
          <p:nvPr/>
        </p:nvSpPr>
        <p:spPr>
          <a:xfrm>
            <a:off x="4038499" y="3142952"/>
            <a:ext cx="3276518" cy="1452563"/>
          </a:xfrm>
          <a:prstGeom prst="roundRect">
            <a:avLst>
              <a:gd name="adj" fmla="val 5141"/>
            </a:avLst>
          </a:prstGeom>
          <a:solidFill>
            <a:srgbClr val="D6F5EE"/>
          </a:solidFill>
          <a:ln/>
        </p:spPr>
        <p:txBody>
          <a:bodyPr/>
          <a:p/>
        </p:txBody>
      </p:sp>
      <p:sp>
        <p:nvSpPr>
          <p:cNvPr id="8" name="Text 6"/>
          <p:cNvSpPr/>
          <p:nvPr/>
        </p:nvSpPr>
        <p:spPr>
          <a:xfrm>
            <a:off x="4267093" y="3380760"/>
            <a:ext cx="2819329"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A belt of old, eroded volcanoes with granite intrusions and quartz veins, above a former subduction zone</a:t>
            </a:r>
            <a:endParaRPr lang="en-US" sz="1400" dirty="0"/>
          </a:p>
        </p:txBody>
      </p:sp>
      <p:sp>
        <p:nvSpPr>
          <p:cNvPr id="9" name="Shape 7"/>
          <p:cNvSpPr/>
          <p:nvPr/>
        </p:nvSpPr>
        <p:spPr>
          <a:xfrm>
            <a:off x="609585" y="4747915"/>
            <a:ext cx="3276518" cy="954881"/>
          </a:xfrm>
          <a:prstGeom prst="roundRect">
            <a:avLst>
              <a:gd name="adj" fmla="val 7820"/>
            </a:avLst>
          </a:prstGeom>
          <a:solidFill>
            <a:srgbClr val="D6F5EE"/>
          </a:solidFill>
          <a:ln/>
        </p:spPr>
        <p:txBody>
          <a:bodyPr/>
          <a:p/>
        </p:txBody>
      </p:sp>
      <p:sp>
        <p:nvSpPr>
          <p:cNvPr id="10" name="Text 8"/>
          <p:cNvSpPr/>
          <p:nvPr/>
        </p:nvSpPr>
        <p:spPr>
          <a:xfrm>
            <a:off x="838179" y="4985722"/>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A salt flat where a shallow sea evaporated</a:t>
            </a:r>
            <a:endParaRPr lang="en-US" sz="1400" dirty="0"/>
          </a:p>
        </p:txBody>
      </p:sp>
      <p:sp>
        <p:nvSpPr>
          <p:cNvPr id="11" name="Shape 9"/>
          <p:cNvSpPr/>
          <p:nvPr/>
        </p:nvSpPr>
        <p:spPr>
          <a:xfrm>
            <a:off x="4038499" y="4747915"/>
            <a:ext cx="3276518" cy="954881"/>
          </a:xfrm>
          <a:prstGeom prst="roundRect">
            <a:avLst>
              <a:gd name="adj" fmla="val 7820"/>
            </a:avLst>
          </a:prstGeom>
          <a:solidFill>
            <a:srgbClr val="D6F5EE"/>
          </a:solidFill>
          <a:ln/>
        </p:spPr>
        <p:txBody>
          <a:bodyPr/>
          <a:p/>
        </p:txBody>
      </p:sp>
      <p:sp>
        <p:nvSpPr>
          <p:cNvPr id="12" name="Text 10"/>
          <p:cNvSpPr/>
          <p:nvPr/>
        </p:nvSpPr>
        <p:spPr>
          <a:xfrm>
            <a:off x="4267093" y="4985722"/>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 coral reef limestone with marine fossils</a:t>
            </a:r>
            <a:endParaRPr lang="en-US" sz="1400" dirty="0"/>
          </a:p>
        </p:txBody>
      </p:sp>
      <p:pic>
        <p:nvPicPr>
          <p:cNvPr id="13"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9141"/>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Geothermal energy: heat where the plates meet</a:t>
            </a:r>
            <a:endParaRPr lang="en-US" sz="3200" dirty="0"/>
          </a:p>
        </p:txBody>
      </p:sp>
      <p:sp>
        <p:nvSpPr>
          <p:cNvPr id="3" name="Text 1"/>
          <p:cNvSpPr/>
          <p:nvPr/>
        </p:nvSpPr>
        <p:spPr>
          <a:xfrm>
            <a:off x="609585" y="2855218"/>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Earth is hot inside; heat escapes fastest where magma is near the surface, at plate boundaries and volcanoes.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Groundwater that touches hot rock becomes hot water or steam, which can spin turbines or heat buildings.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Geysers north of San Francisco is the world's largest geothermal complex; the Imperial Valley is another.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heat flow is effectively endless, but a reservoir of hot water can be drawn down faster than it refills.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At The Geysers, steam pressure fell in the 1980s; treated wastewater is now injected to sustain the field.</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359141"/>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Soil and wood: resources that grow, slowly or fast</a:t>
            </a:r>
            <a:endParaRPr lang="en-US" sz="3200" dirty="0"/>
          </a:p>
        </p:txBody>
      </p:sp>
      <p:sp>
        <p:nvSpPr>
          <p:cNvPr id="4" name="Text 1"/>
          <p:cNvSpPr/>
          <p:nvPr/>
        </p:nvSpPr>
        <p:spPr>
          <a:xfrm>
            <a:off x="5272849" y="2855218"/>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Soil forms as weathered rock grains mix with organic matter; one centimeter of topsoil can take centuries.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Rainy places weather rock faster, so soil may be thicker, but heavy rain also washes nutrients out.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Overgrazing and bare fields let wind and water strip topsoil far faster than it forms.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Forests grow where climate and soil allow; a planted pine stand regrows in decades, old growth in centuries.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Whether wood is renewable depends on the forest and the harvest rate, not on the tree's name.</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74524"/>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55113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are humans a geoscience process?</a:t>
            </a:r>
            <a:endParaRPr lang="en-US" sz="3200" dirty="0"/>
          </a:p>
        </p:txBody>
      </p:sp>
      <p:sp>
        <p:nvSpPr>
          <p:cNvPr id="4" name="Text 2"/>
          <p:cNvSpPr/>
          <p:nvPr/>
        </p:nvSpPr>
        <p:spPr>
          <a:xfrm>
            <a:off x="609585" y="2600226"/>
            <a:ext cx="6705432" cy="137755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mined-out copper pit and a drained oil field are blanks on the map that were not blank before.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Central Valley sank as water was pumped; the ground itself changed.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Geologic processes took millions of years; removal takes decades.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Which of these changes could be reversed, and which cannot?</a:t>
            </a:r>
            <a:endParaRPr lang="en-US" sz="1400" dirty="0"/>
          </a:p>
        </p:txBody>
      </p:sp>
      <p:sp>
        <p:nvSpPr>
          <p:cNvPr id="5" name="Shape 3"/>
          <p:cNvSpPr/>
          <p:nvPr/>
        </p:nvSpPr>
        <p:spPr>
          <a:xfrm>
            <a:off x="609585" y="4136529"/>
            <a:ext cx="6705432" cy="1452563"/>
          </a:xfrm>
          <a:prstGeom prst="rect">
            <a:avLst/>
          </a:prstGeom>
          <a:solidFill>
            <a:srgbClr val="DDF8F2"/>
          </a:solidFill>
          <a:ln/>
        </p:spPr>
        <p:txBody>
          <a:bodyPr/>
          <a:p/>
        </p:txBody>
      </p:sp>
      <p:sp>
        <p:nvSpPr>
          <p:cNvPr id="6" name="Text 4"/>
          <p:cNvSpPr/>
          <p:nvPr/>
        </p:nvSpPr>
        <p:spPr>
          <a:xfrm>
            <a:off x="838179" y="4374336"/>
            <a:ext cx="6248244"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The standard says resource distribution results from past and current processes. Pumping, drilling, mining and logging are current processes. How are they like geologic processes, and how are they different?</a:t>
            </a:r>
            <a:endParaRPr lang="en-US" sz="14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223012"/>
            <a:ext cx="8737381" cy="335260"/>
          </a:xfrm>
          <a:prstGeom prst="rect">
            <a:avLst/>
          </a:prstGeom>
          <a:noFill/>
          <a:ln/>
        </p:spPr>
        <p:txBody>
          <a:bodyPr wrap="none" lIns="0" tIns="0" rIns="0" bIns="0" rtlCol="0" anchor="t"/>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Task: read the clues, predict the resource</a:t>
            </a:r>
            <a:endParaRPr lang="en-US" sz="2400" dirty="0"/>
          </a:p>
        </p:txBody>
      </p:sp>
      <p:sp>
        <p:nvSpPr>
          <p:cNvPr id="3" name="Text 1"/>
          <p:cNvSpPr/>
          <p:nvPr/>
        </p:nvSpPr>
        <p:spPr>
          <a:xfrm>
            <a:off x="304792" y="716260"/>
            <a:ext cx="8737381" cy="1012130"/>
          </a:xfrm>
          <a:prstGeom prst="rect">
            <a:avLst/>
          </a:prstGeom>
          <a:noFill/>
          <a:ln/>
        </p:spPr>
        <p:txBody>
          <a:bodyPr wrap="square" lIns="0" tIns="0" rIns="0" bIns="0" rtlCol="0" anchor="t"/>
          <a:lstStyle/>
          <a:p>
            <a:pPr algn="l" indent="0" marL="0">
              <a:lnSpc>
                <a:spcPct val="117000"/>
              </a:lnSpc>
              <a:spcAft>
                <a:spcPts val="1200"/>
              </a:spcAft>
              <a:buNone/>
            </a:pPr>
            <a:r>
              <a:rPr lang="en-US" sz="1600" i="1" dirty="0">
                <a:solidFill>
                  <a:srgbClr val="333F70"/>
                </a:solidFill>
                <a:latin typeface="Open Sans" pitchFamily="34" charset="0"/>
                <a:ea typeface="Open Sans" pitchFamily="34" charset="-122"/>
                <a:cs typeface="Open Sans" pitchFamily="34" charset="-120"/>
              </a:rPr>
              <a:t>Apply it</a:t>
            </a:r>
            <a:pPr algn="l" indent="0" marL="0">
              <a:lnSpc>
                <a:spcPct val="117000"/>
              </a:lnSpc>
              <a:spcAft>
                <a:spcPts val="1200"/>
              </a:spcAft>
              <a:buNone/>
            </a:pPr>
            <a:r>
              <a:rPr lang="en-US" sz="1600" dirty="0">
                <a:solidFill>
                  <a:srgbClr val="333F70"/>
                </a:solidFill>
                <a:latin typeface="Open Sans" pitchFamily="34" charset="0"/>
                <a:ea typeface="Open Sans" pitchFamily="34" charset="-122"/>
                <a:cs typeface="Open Sans" pitchFamily="34" charset="-120"/>
              </a:rPr>
              <a:t>　</a:t>
            </a:r>
            <a:pPr algn="l" indent="0" marL="0">
              <a:lnSpc>
                <a:spcPct val="117000"/>
              </a:lnSpc>
              <a:spcAft>
                <a:spcPts val="1200"/>
              </a:spcAft>
              <a:buNone/>
            </a:pPr>
            <a:r>
              <a:rPr lang="en-US" sz="1600" i="1" dirty="0">
                <a:solidFill>
                  <a:srgbClr val="333F70"/>
                </a:solidFill>
                <a:latin typeface="Open Sans" pitchFamily="34" charset="0"/>
                <a:ea typeface="Open Sans" pitchFamily="34" charset="-122"/>
                <a:cs typeface="Open Sans" pitchFamily="34" charset="-120"/>
              </a:rPr>
              <a:t>Simulated data for practice.</a:t>
            </a:r>
            <a:endParaRPr lang="en-US" sz="1600" dirty="0"/>
          </a:p>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Four fictional sites were mapped by a survey crew. For each, decide which resource (if any) the evidence points to, and name the process that put it there.</a:t>
            </a:r>
            <a:endParaRPr lang="en-US" sz="1600" dirty="0"/>
          </a:p>
        </p:txBody>
      </p:sp>
      <p:pic>
        <p:nvPicPr>
          <p:cNvPr id="4" name="Image 0" descr="preencoded.png">    </p:cNvPr>
          <p:cNvPicPr>
            <a:picLocks noChangeAspect="1"/>
          </p:cNvPicPr>
          <p:nvPr/>
        </p:nvPicPr>
        <p:blipFill>
          <a:blip r:embed="rId1"/>
          <a:stretch>
            <a:fillRect/>
          </a:stretch>
        </p:blipFill>
        <p:spPr>
          <a:xfrm>
            <a:off x="9346966" y="0"/>
            <a:ext cx="2844729" cy="2057400"/>
          </a:xfrm>
          <a:prstGeom prst="rect">
            <a:avLst/>
          </a:prstGeom>
        </p:spPr>
      </p:pic>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304792" y="2260600"/>
          <a:ext cx="11582110" cy="914400"/>
        </p:xfrm>
        <a:graphic>
          <a:graphicData uri="http://schemas.openxmlformats.org/drawingml/2006/table">
            <a:tbl>
              <a:tblPr/>
              <a:tblGrid>
                <a:gridCol w="579026"/>
                <a:gridCol w="4169564"/>
                <a:gridCol w="3706224"/>
                <a:gridCol w="1389822"/>
                <a:gridCol w="1737475"/>
              </a:tblGrid>
              <a:tr h="753051">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Site</a:t>
                      </a:r>
                      <a:endParaRPr lang="en-US" sz="16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Rock and landscape</a:t>
                      </a:r>
                      <a:endParaRPr lang="en-US" sz="16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History clues</a:t>
                      </a:r>
                      <a:endParaRPr lang="en-US" sz="16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Rain per year</a:t>
                      </a:r>
                      <a:endParaRPr lang="en-US" sz="16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Your prediction and process</a:t>
                      </a:r>
                      <a:endParaRPr lang="en-US" sz="16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75256">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P</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Folded sandstone with shale on top; marine fossils; a tar seep</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Was an ocean basin 20 million years ago; buried 3 km, then folded</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25 cm</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75256">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Q</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Eroded old volcanoes; granite; quartz veins with green copper stains</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Above a plate that sank 40 million years ago</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50 cm</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75256">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R</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Wide valley floor of thick gravel and sand; river fed by snowmelt</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Rivers have filled the valley for 2 million years</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70 cm</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68906">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S</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Flat limestone with reef fossils; layers not folded; no seal on top</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Was a shallow sea; never buried deeper than 1 km</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30 cm</a:t>
                      </a:r>
                      <a:endParaRPr lang="en-US" sz="11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76198" marR="76198"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80990" y="412504"/>
            <a:ext cx="7543611" cy="185142"/>
          </a:xfrm>
          <a:prstGeom prst="rect">
            <a:avLst/>
          </a:prstGeom>
          <a:noFill/>
          <a:ln/>
        </p:spPr>
        <p:txBody>
          <a:bodyPr wrap="none" lIns="0" tIns="0" rIns="0" bIns="0" rtlCol="0" anchor="t"/>
          <a:lstStyle/>
          <a:p>
            <a:pPr algn="l" indent="0" marL="0">
              <a:lnSpc>
                <a:spcPct val="116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80990" y="687061"/>
            <a:ext cx="7162621" cy="889000"/>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Engineering: how the Hoover Dam team chose a design</a:t>
            </a:r>
            <a:endParaRPr lang="en-US" sz="3200" dirty="0"/>
          </a:p>
        </p:txBody>
      </p:sp>
      <p:sp>
        <p:nvSpPr>
          <p:cNvPr id="4" name="Text 2"/>
          <p:cNvSpPr/>
          <p:nvPr/>
        </p:nvSpPr>
        <p:spPr>
          <a:xfrm>
            <a:off x="380990" y="1741761"/>
            <a:ext cx="7162621" cy="846336"/>
          </a:xfrm>
          <a:prstGeom prst="rect">
            <a:avLst/>
          </a:prstGeom>
          <a:noFill/>
          <a:ln/>
        </p:spPr>
        <p:txBody>
          <a:bodyPr wrap="square" lIns="0" tIns="0" rIns="0" bIns="0" rtlCol="0" anchor="t">
            <a:normAutofit/>
          </a:bodyPr>
          <a:lstStyle/>
          <a:p>
            <a:pPr algn="l" indent="0" marL="0">
              <a:lnSpc>
                <a:spcPct val="116000"/>
              </a:lnSpc>
              <a:buNone/>
            </a:pPr>
            <a:r>
              <a:rPr lang="en-US" sz="2400" b="1" dirty="0">
                <a:solidFill>
                  <a:srgbClr val="333F70"/>
                </a:solidFill>
                <a:latin typeface="Open Sans Bold" pitchFamily="34" charset="0"/>
                <a:ea typeface="Open Sans Bold" pitchFamily="34" charset="-122"/>
                <a:cs typeface="Open Sans Bold" pitchFamily="34" charset="-120"/>
              </a:rPr>
              <a:t>Model: Criteria the dam had to meet versus constraints it had to fit</a:t>
            </a:r>
            <a:endParaRPr lang="en-US" sz="24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380990" y="2731790"/>
          <a:ext cx="7162621" cy="914400"/>
        </p:xfrm>
        <a:graphic>
          <a:graphicData uri="http://schemas.openxmlformats.org/drawingml/2006/table">
            <a:tbl>
              <a:tblPr/>
              <a:tblGrid>
                <a:gridCol w="3581310"/>
                <a:gridCol w="3581310"/>
              </a:tblGrid>
              <a:tr h="491617">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Criteria (what success required)</a:t>
                      </a:r>
                      <a:endParaRPr lang="en-US" sz="1600" dirty="0">
                        <a:latin typeface="Open Sans" charset="0"/>
                        <a:ea typeface="Open Sans" charset="0"/>
                        <a:cs typeface="Open Sans" charset="0"/>
                      </a:endParaRPr>
                    </a:p>
                  </a:txBody>
                  <a:tcPr marL="101598" marR="1015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Constraints (limits on the solution)</a:t>
                      </a:r>
                      <a:endParaRPr lang="en-US" sz="1600" dirty="0">
                        <a:latin typeface="Open Sans" charset="0"/>
                        <a:ea typeface="Open Sans" charset="0"/>
                        <a:cs typeface="Open Sans" charset="0"/>
                      </a:endParaRPr>
                    </a:p>
                  </a:txBody>
                  <a:tcPr marL="101598" marR="1015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73688">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Store enough Colorado River water for a growing Southwest</a:t>
                      </a:r>
                      <a:endParaRPr lang="en-US" sz="1600" dirty="0">
                        <a:latin typeface="Open Sans" charset="0"/>
                        <a:ea typeface="Open Sans" charset="0"/>
                        <a:cs typeface="Open Sans" charset="0"/>
                      </a:endParaRPr>
                    </a:p>
                  </a:txBody>
                  <a:tcPr marL="101598" marR="1015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Cost to build and maintain</a:t>
                      </a:r>
                      <a:endParaRPr lang="en-US" sz="1600" dirty="0">
                        <a:latin typeface="Open Sans" charset="0"/>
                        <a:ea typeface="Open Sans" charset="0"/>
                        <a:cs typeface="Open Sans" charset="0"/>
                      </a:endParaRPr>
                    </a:p>
                  </a:txBody>
                  <a:tcPr marL="101598" marR="1015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73688">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Generate electricity</a:t>
                      </a:r>
                      <a:endParaRPr lang="en-US" sz="1600" dirty="0">
                        <a:latin typeface="Open Sans" charset="0"/>
                        <a:ea typeface="Open Sans" charset="0"/>
                        <a:cs typeface="Open Sans" charset="0"/>
                      </a:endParaRPr>
                    </a:p>
                  </a:txBody>
                  <a:tcPr marL="101598" marR="1015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The shape of the canyon and its rock</a:t>
                      </a:r>
                      <a:endParaRPr lang="en-US" sz="1600" dirty="0">
                        <a:latin typeface="Open Sans" charset="0"/>
                        <a:ea typeface="Open Sans" charset="0"/>
                        <a:cs typeface="Open Sans" charset="0"/>
                      </a:endParaRPr>
                    </a:p>
                  </a:txBody>
                  <a:tcPr marL="101598" marR="1015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67339">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Protect downstream communities from floods</a:t>
                      </a:r>
                      <a:endParaRPr lang="en-US" sz="1600" dirty="0">
                        <a:latin typeface="Open Sans" charset="0"/>
                        <a:ea typeface="Open Sans" charset="0"/>
                        <a:cs typeface="Open Sans" charset="0"/>
                      </a:endParaRPr>
                    </a:p>
                  </a:txBody>
                  <a:tcPr marL="101598" marR="1015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Harm to the river and its ecosystems</a:t>
                      </a:r>
                      <a:endParaRPr lang="en-US" sz="1600" dirty="0">
                        <a:latin typeface="Open Sans" charset="0"/>
                        <a:ea typeface="Open Sans" charset="0"/>
                        <a:cs typeface="Open Sans" charset="0"/>
                      </a:endParaRPr>
                    </a:p>
                  </a:txBody>
                  <a:tcPr marL="101598" marR="1015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380990" y="5705591"/>
            <a:ext cx="7162621" cy="846237"/>
          </a:xfrm>
          <a:prstGeom prst="rect">
            <a:avLst/>
          </a:prstGeom>
          <a:noFill/>
          <a:ln/>
        </p:spPr>
        <p:txBody>
          <a:bodyPr wrap="square" lIns="0" tIns="0" rIns="0" bIns="0" rtlCol="0" anchor="t">
            <a:normAutofit/>
          </a:bodyPr>
          <a:lstStyle/>
          <a:p>
            <a:pPr algn="l" indent="0" marL="0">
              <a:lnSpc>
                <a:spcPct val="116000"/>
              </a:lnSpc>
              <a:buNone/>
            </a:pPr>
            <a:r>
              <a:rPr lang="en-US" sz="1600" i="1" dirty="0">
                <a:solidFill>
                  <a:srgbClr val="333F70"/>
                </a:solidFill>
                <a:latin typeface="Open Sans" pitchFamily="34" charset="0"/>
                <a:ea typeface="Open Sans" pitchFamily="34" charset="-122"/>
                <a:cs typeface="Open Sans" pitchFamily="34" charset="-120"/>
              </a:rPr>
              <a:t>The team scored each design against both lists. The arch-gravity dam won for this canyon: the curve steers part of the water's push into the canyon walls, and the wide base resists by weight.</a:t>
            </a:r>
            <a:endParaRPr lang="en-US" sz="16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Shape 0"/>
          <p:cNvSpPr/>
          <p:nvPr/>
        </p:nvSpPr>
        <p:spPr>
          <a:xfrm>
            <a:off x="5059534" y="0"/>
            <a:ext cx="7132161" cy="6858000"/>
          </a:xfrm>
          <a:prstGeom prst="rect">
            <a:avLst/>
          </a:prstGeom>
          <a:solidFill>
            <a:srgbClr val="FFFFFF"/>
          </a:solidFill>
          <a:ln/>
        </p:spPr>
        <p:txBody>
          <a:bodyPr/>
          <a:p/>
        </p:txBody>
      </p:sp>
      <p:sp>
        <p:nvSpPr>
          <p:cNvPr id="4" name="Text 1"/>
          <p:cNvSpPr/>
          <p:nvPr/>
        </p:nvSpPr>
        <p:spPr>
          <a:xfrm>
            <a:off x="5669118" y="1838781"/>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5" name="Text 2"/>
          <p:cNvSpPr/>
          <p:nvPr/>
        </p:nvSpPr>
        <p:spPr>
          <a:xfrm>
            <a:off x="5669118" y="2115387"/>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Renewable means it cannot run out</a:t>
            </a:r>
            <a:endParaRPr lang="en-US" sz="3200" dirty="0"/>
          </a:p>
        </p:txBody>
      </p:sp>
      <p:sp>
        <p:nvSpPr>
          <p:cNvPr id="6" name="Text 3"/>
          <p:cNvSpPr/>
          <p:nvPr/>
        </p:nvSpPr>
        <p:spPr>
          <a:xfrm>
            <a:off x="5935812" y="3697506"/>
            <a:ext cx="5646299"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"Geothermal energy is renewable, so a geothermal power plant can take as much steam as it wants forever and the supply will never drop."</a:t>
            </a:r>
            <a:endParaRPr lang="en-US" sz="1600" dirty="0"/>
          </a:p>
        </p:txBody>
      </p:sp>
      <p:sp>
        <p:nvSpPr>
          <p:cNvPr id="7" name="Shape 4"/>
          <p:cNvSpPr/>
          <p:nvPr/>
        </p:nvSpPr>
        <p:spPr>
          <a:xfrm>
            <a:off x="5669118" y="3611463"/>
            <a:ext cx="19050" cy="1005780"/>
          </a:xfrm>
          <a:prstGeom prst="roundRect">
            <a:avLst>
              <a:gd name="adj" fmla="val 49999"/>
            </a:avLst>
          </a:prstGeom>
          <a:solidFill>
            <a:srgbClr val="26A688"/>
          </a:solidFill>
          <a:ln/>
        </p:spPr>
        <p:txBody>
          <a:bodyPr/>
          <a:p/>
        </p:txBody>
      </p:sp>
      <p:sp>
        <p:nvSpPr>
          <p:cNvPr id="8" name="Text 5"/>
          <p:cNvSpPr/>
          <p:nvPr/>
        </p:nvSpPr>
        <p:spPr>
          <a:xfrm>
            <a:off x="5669118" y="4785201"/>
            <a:ext cx="652257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sp>
        <p:nvSpPr>
          <p:cNvPr id="9" name="Text 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88328"/>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1664934"/>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2267049"/>
            <a:ext cx="670543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resource map is a map of Earth's history: each resource formed only where its recipe came together.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Oil: buried plankton mud, long heating, porous reservoir rock and a sealed trap.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Ore: crystals settling in magma, hot fluids, sedimentary layers or deep weathering.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Geothermal heat: plate boundaries. Groundwater: porous rock plus recharge, now or in a wetter past.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Renewable or not is nature's clock; sustainable or not is our rate against nature's rate.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Pumping, drilling, mining and logging are current processes that are redrawing the map.</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369993"/>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Exit ticket</a:t>
            </a:r>
            <a:endParaRPr lang="en-US" sz="1400" dirty="0"/>
          </a:p>
        </p:txBody>
      </p:sp>
      <p:sp>
        <p:nvSpPr>
          <p:cNvPr id="4" name="Text 1"/>
          <p:cNvSpPr/>
          <p:nvPr/>
        </p:nvSpPr>
        <p:spPr>
          <a:xfrm>
            <a:off x="4876678" y="1933916"/>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Text 2"/>
          <p:cNvSpPr/>
          <p:nvPr/>
        </p:nvSpPr>
        <p:spPr>
          <a:xfrm>
            <a:off x="4876678" y="2697639"/>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Name one surface clue a geologist uses to predict copper ore, and the process it points to.</a:t>
            </a:r>
            <a:endParaRPr lang="en-US" sz="1400" dirty="0"/>
          </a:p>
        </p:txBody>
      </p:sp>
      <p:sp>
        <p:nvSpPr>
          <p:cNvPr id="6" name="Text 3"/>
          <p:cNvSpPr/>
          <p:nvPr/>
        </p:nvSpPr>
        <p:spPr>
          <a:xfrm>
            <a:off x="4876678" y="3500120"/>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shallow aquifer refills in about 20 years; a town pumps 9 units/yr, recharge is 4. Renewable? Sustainable?</a:t>
            </a:r>
            <a:endParaRPr lang="en-US" sz="1400" dirty="0"/>
          </a:p>
        </p:txBody>
      </p:sp>
      <p:sp>
        <p:nvSpPr>
          <p:cNvPr id="7" name="Text 4"/>
          <p:cNvSpPr/>
          <p:nvPr/>
        </p:nvSpPr>
        <p:spPr>
          <a:xfrm>
            <a:off x="4876678" y="4302601"/>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Why is there oil under Kern County but not under the Sierra Nevada? One sentence.</a:t>
            </a:r>
            <a:endParaRPr lang="en-US" sz="1400" dirty="0"/>
          </a:p>
        </p:txBody>
      </p:sp>
      <p:sp>
        <p:nvSpPr>
          <p:cNvPr id="8" name="Text 5"/>
          <p:cNvSpPr/>
          <p:nvPr/>
        </p:nvSpPr>
        <p:spPr>
          <a:xfrm>
            <a:off x="4876678" y="5105083"/>
            <a:ext cx="6705432"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Give one way human use has changed where a resource is found.</a:t>
            </a:r>
            <a:endParaRPr lang="en-US" sz="1400" dirty="0"/>
          </a:p>
        </p:txBody>
      </p:sp>
      <p:sp>
        <p:nvSpPr>
          <p:cNvPr id="9" name="Shape 6"/>
          <p:cNvSpPr/>
          <p:nvPr/>
        </p:nvSpPr>
        <p:spPr>
          <a:xfrm>
            <a:off x="4876678" y="3332163"/>
            <a:ext cx="6705432" cy="12700"/>
          </a:xfrm>
          <a:prstGeom prst="rect">
            <a:avLst/>
          </a:prstGeom>
          <a:solidFill>
            <a:srgbClr val="000000">
              <a:alpha val="8000"/>
            </a:srgbClr>
          </a:solidFill>
          <a:ln/>
        </p:spPr>
        <p:txBody>
          <a:bodyPr/>
          <a:p/>
        </p:txBody>
      </p:sp>
      <p:sp>
        <p:nvSpPr>
          <p:cNvPr id="10" name="Shape 7"/>
          <p:cNvSpPr/>
          <p:nvPr/>
        </p:nvSpPr>
        <p:spPr>
          <a:xfrm>
            <a:off x="4876678" y="4134644"/>
            <a:ext cx="6705432" cy="12700"/>
          </a:xfrm>
          <a:prstGeom prst="rect">
            <a:avLst/>
          </a:prstGeom>
          <a:solidFill>
            <a:srgbClr val="000000">
              <a:alpha val="8000"/>
            </a:srgbClr>
          </a:solidFill>
          <a:ln/>
        </p:spPr>
        <p:txBody>
          <a:bodyPr/>
          <a:p/>
        </p:txBody>
      </p:sp>
      <p:sp>
        <p:nvSpPr>
          <p:cNvPr id="11" name="Shape 8"/>
          <p:cNvSpPr/>
          <p:nvPr/>
        </p:nvSpPr>
        <p:spPr>
          <a:xfrm>
            <a:off x="4876678" y="4937125"/>
            <a:ext cx="6705432" cy="12700"/>
          </a:xfrm>
          <a:prstGeom prst="rect">
            <a:avLst/>
          </a:prstGeom>
          <a:solidFill>
            <a:srgbClr val="000000">
              <a:alpha val="8000"/>
            </a:srgbClr>
          </a:solidFill>
          <a:ln/>
        </p:spPr>
        <p:txBody>
          <a:bodyPr/>
          <a:p/>
        </p:txBody>
      </p:sp>
      <p:sp>
        <p:nvSpPr>
          <p:cNvPr id="12" name="Text 9"/>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19: Earth's Natural Resources</dc:title>
  <dc:subject/>
  <dc:creator>Angela's Wand</dc:creator>
  <cp:lastModifiedBy/>
  <cp:revision>1</cp:revision>
  <dcterms:created xsi:type="dcterms:W3CDTF">2026-10-19T20:55:59Z</dcterms:created>
  <dcterms:modified xsi:type="dcterms:W3CDTF">2026-10-19T20:55:59Z</dcterms:modified>
</cp:coreProperties>
</file>