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true" autoCompressPictures="0" embedTrueTypeFonts="true">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notesMasterIdLst>
    <p:notesMasterId r:id="rId30"/>
  </p:notesMasterIdLst>
  <p:sldSz cx="12191695" cy="6858000"/>
  <p:notesSz cx="6858000" cy="12191695"/>
  <p:embeddedFontLst>
    <p:embeddedFont>
      <p:font typeface="Open Sans Bold"/>
      <p:regular r:id="rId201314"/>
    </p:embeddedFont>
    <p:embeddedFont>
      <p:font typeface="Open Sans"/>
      <p:regular r:id="rId201315"/>
    </p:embeddedFont>
    <p:embeddedFont>
      <p:font typeface="Open Sans SemiBold"/>
      <p:regular r:id="rId201316"/>
    </p:embeddedFont>
    <p:embeddedFont>
      <p:font typeface="Unbounded Bold"/>
      <p:regular r:id="rId20131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 Id="rId34" Type="http://schemas.openxmlformats.org/officeDocument/2006/relationships/tableStyles" Target="tableStyles.xml"/><Relationship Id="rId201314" Type="http://schemas.openxmlformats.org/officeDocument/2006/relationships/font" Target="fonts/201314.fntdata"/><Relationship Id="rId201315" Type="http://schemas.openxmlformats.org/officeDocument/2006/relationships/font" Target="fonts/201315.fntdata"/><Relationship Id="rId201316" Type="http://schemas.openxmlformats.org/officeDocument/2006/relationships/font" Target="fonts/201316.fntdata"/><Relationship Id="rId201317" Type="http://schemas.openxmlformats.org/officeDocument/2006/relationships/font" Target="fonts/20131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Open by asking where the water in the classroom faucet was before it reached the pipes, and who or what cleaned it. Most students will say a treatment plant; tell them that for many cities, forests, soil and wetlands do much of the work first, without sending a bill. That is the idea of this lesson: ecosystems do jobs for people. Preview the three investigations: a cotton-swab orchard where students act as bees, a water filter they design and improve against a budget, and a town council meeting where they decide whether to protect an ecosystem or pay for a machine to replace it.</a:t>
            </a:r>
          </a:p>
          <a:p/>
          <a:p>
            <a:r>
              <a:t>CONNECTS TO: Overview of Lab 1, Lab 2 and Lab 3; W1 phenomenon worksheet begins on the next slide.</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two silent minutes for a notice and a wonder, then collect ideas on the board without judging them. Push on three points. First, the growers are paying for pollination, not honey; the rent is the price of a service. Second, the timing: bloom lasts only about three to four weeks, so bees are needed in huge numbers for a short time. Third, honey bees are not native; colonists brought them from Europe. Ask: before the valley was planted with orchards, who pollinated its wildflowers? Park that question. The 'close to every managed colony' estimate comes from a 2025 university analysis of 2024 demand: about 2.7 million colonies for about 1.4 million acres, roughly 99 percent of the colonies counted in the United States on January 1, 2024. The numbers change every year, so treat them as estimates.</a:t>
            </a:r>
          </a:p>
          <a:p/>
          <a:p>
            <a:r>
              <a:t>EXPECTED RESPONSES: Notice: hives moved thousands of kilometers, in winter, just before bloom, for a few weeks. Wonder: why the trees need bees; why there are not enough local bees; what happens to the bees after. Predict: fewer pollinated blossoms means fewer nuts, higher hive rents, and growers competing for scarce colonies.</a:t>
            </a:r>
          </a:p>
          <a:p/>
          <a:p>
            <a:r>
              <a:t>WATCH FOR: 'The bees make the almonds' or 'the bees are there to make honey.' The bees move pollen; the tree makes the nut. Note also the idea that honey bees are native wild pollinators.</a:t>
            </a:r>
          </a:p>
          <a:p/>
          <a:p>
            <a:r>
              <a:t>CONNECTS TO: W1 phenomenon worksheet records notice, wonder and a first explanation; Lab 1 returns to the orchard.</a:t>
            </a:r>
          </a:p>
          <a:p/>
          <a:p>
            <a:r>
              <a:t>PACING: about 8 min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the targets aloud and have students star the one that sounds hardest. Point out the arc: first we name the services, then we look at three cases where a service was disrupted (crops, health, floods), and then we act as engineers and decision-makers. The last target is the big one for this lesson: deciding between competing solutions with evidence. The exit ticket on the last day touches all five.</a:t>
            </a:r>
          </a:p>
          <a:p/>
          <a:p>
            <a:r>
              <a:t>CONNECTS TO: Targets map to slides 4-8 and W2 (1), Lab 1 and W5 (2), slides 16-18 and W3 (3), Lab 2 and W4 (4), Lab 3, W6, W8 and W9 (5); W7 and W10 review all five.</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Stress the direction of benefit: the ecosystem works, people benefit. Give a quick tour with one example each: a forest that holds soil on a hillside, fungi turning leaves into soil nutrients, bees moving pollen, a marsh slowing waves. Then separate natural resources: a pine board is grown by a forest, but the copper in a wire formed in rock over geologic time. Both are natural resources; only the first is a product of a living ecosystem. Ask students for one service they used before school today (drinking water, food, the oxygen they breathe, shade from a tree).</a:t>
            </a:r>
          </a:p>
          <a:p/>
          <a:p>
            <a:r>
              <a:t>WATCH FOR: Students define an ecosystem service as something people do for nature, such as a beach cleanup. Ask: who is doing the work, and who benefits?</a:t>
            </a:r>
          </a:p>
          <a:p/>
          <a:p>
            <a:r>
              <a:t>CONNECTS TO: W2 vocabulary worksheet; the slide 8 check.</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four-part grouping follows the Millennium Ecosystem Assessment, a large international scientific study published in 2005 that named the groups provisioning, regulating, supporting and cultural services; every service on the textbook's wheel fits one of them. That assessment lists pollination as a regulating service, while many school books call it supporting, so accept either with a reason (W2 q14). Read each group and ask students to add one example of their own. Then give a tricky one: where does a vulture eating a carcass go? (Regulates and protects: disease control.) Where does a wild banana with disease-resistant traits go? (Supplies, because it provides material for new crop varieties, and it is also part of biodiversity.) Make the point that the categories are a tool for thinking, not boxes with walls.</a:t>
            </a:r>
          </a:p>
          <a:p/>
          <a:p>
            <a:r>
              <a:t>WATCH FOR: Students may think each service belongs in exactly one box. Overlap is normal.</a:t>
            </a:r>
          </a:p>
          <a:p/>
          <a:p>
            <a:r>
              <a:t>CONNECTS TO: W2 vocabulary sort; W10 mastery.</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write each definition in their own words and add a local example. For biodiversity, highlight the second half: variety within one species matters too, because different traits help some individuals survive a new disease or a dry year. That idea comes back with bananas on slide 15. Ask: is a field of one corn variety high or low in biodiversity? Low, even if it is very green and productive.</a:t>
            </a:r>
          </a:p>
          <a:p/>
          <a:p>
            <a:r>
              <a:t>WATCH FOR: Biodiversity heard as 'lots of organisms'. A huge orchard has many trees but low biodiversity.</a:t>
            </a:r>
          </a:p>
          <a:p/>
          <a:p>
            <a:r>
              <a:t>CONNECTS TO: W2 vocabulary worksheet; W10 mastery.</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Connect to Lessons 6 and 7. Ask what happens to a fallen leaf over a year. Students should say decomposers eat it. Push further: the atoms in the leaf go into the decomposers' bodies, into the air as carbon dioxide from their respiration, and into the soil as nutrients plants can take up. The energy does not go back into the soil; decomposers use it and it leaves as heat. Then the service: a farmer cannot buy a thick living topsoil quickly, because it took the work of countless decomposers over many years to build. Fertilizer can add nutrients but cannot replace the soil's structure and its living community.</a:t>
            </a:r>
          </a:p>
          <a:p/>
          <a:p>
            <a:r>
              <a:t>WATCH FOR: 'Decomposers recycle energy' or 'the meadow's soil feeds the farm next door.' Matter cycles, energy does not, and each field depends on its own soil life.</a:t>
            </a:r>
          </a:p>
          <a:p/>
          <a:p>
            <a:r>
              <a:t>CONNECTS TO: L06 and L07 for matter cycling; W2 vocabulary worksheet.</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Run it with hand signals (one finger S, two R, three N), then ask for a reason on each. The copper item separates geological resources from ecosystem products. The fertilizer item is a human action that adds nutrients; ask what ecosystem service it is partly replacing (nutrient cycling by decomposers). The marsh and fungi items are services even though no one sees them working.</a:t>
            </a:r>
          </a:p>
          <a:p/>
          <a:p>
            <a:r>
              <a:t>EXPECTED RESPONSES: 1 S (pollination), 2 R (a resource formed by geology), 3 N (a human action, a partial substitute for nutrient cycling), 4 S (flood and erosion protection), 5 S (decomposition and nutrient cycling).</a:t>
            </a:r>
          </a:p>
          <a:p/>
          <a:p>
            <a:r>
              <a:t>WATCH FOR: Marking the fertilizer S because it helps plants. A service is work the ecosystem does, not work people do.</a:t>
            </a:r>
          </a:p>
          <a:p/>
          <a:p>
            <a:r>
              <a:t>CONNECTS TO: W2 vocabulary worksheet; W10 mastery.</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Sketch a blossom on the board: petals, anthers holding pollen, and the stigma in the center. A bee pushes in to drink nectar and gather pollen; pollen sticks to its branched body hairs and rubs off on the next stigma it touches. Explain self-incompatibility in plain words: an almond tree's chemistry rejects pollen from its own variety, and because every tree of a variety is grown from grafted buds of the same original tree, every Nonpareil tree counts as 'self'. So bees must carry pollen between varieties. Mention the fun fact that almonds are related to peaches and plums; the hull splits open in late summer. Then correct a big myth: grain crops that feed most of the world do not need bees.</a:t>
            </a:r>
          </a:p>
          <a:p/>
          <a:p>
            <a:r>
              <a:t>WATCH FOR: 'Any bee visit pollinates the flower' and 'without bees there would be no food.' Pollen has to be the right kind, and grains are wind- or self-pollinated.</a:t>
            </a:r>
          </a:p>
          <a:p/>
          <a:p>
            <a:r>
              <a:t>CONNECTS TO: Lab 1 uses blue and pink chalk for two varieties; W5 data worksheet.</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Walk the arrows and ask students to say each step back. Then reverse it: what happens when the same bee flies from the pollinizer back to a Nonpareil tree? The Nonpareil blossom gets pollinizer pollen and can set a nut. This is why growers plant the pollinizer variety in alternating rows: shorter trips between varieties. Tell students that Lab 1 builds exactly this situation with chalk 'pollen' and a cotton-swab 'bee', and that a blossom in the lab counts as able to set a nut only when its stigma shows the other color.</a:t>
            </a:r>
          </a:p>
          <a:p/>
          <a:p>
            <a:r>
              <a:t>WATCH FOR: Students think pollination happens inside one flower and the bee is only feeding. In almonds, the pollen must travel to a different variety.</a:t>
            </a:r>
          </a:p>
          <a:p/>
          <a:p>
            <a:r>
              <a:t>CONNECTS TO: Lab 1 procedure and the O/S/N codes.</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add a third column to their vocabulary notes: 'needs an animal?' Pollination does not always: wind pollinates grasses, including wheat and corn. Cross-pollination in almonds almost always does, because almond pollen is heavy and sticky and is not carried well by wind. Introduce the word pollinizer for the variety planted to supply compatible pollen, and pollinator for the animal that carries it.</a:t>
            </a:r>
          </a:p>
          <a:p/>
          <a:p>
            <a:r>
              <a:t>WATCH FOR: Mixing up pollinizer (a plant variety) and pollinator (an animal).</a:t>
            </a:r>
          </a:p>
          <a:p/>
          <a:p>
            <a:r>
              <a:t>CONNECTS TO: W2 vocabulary worksheet; Lab 1 recording sheet background.</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Do the rough math with the class: 1.4 million acres times about two colonies is about 2.8 million; self-fertile varieties stocked at about one colony per acre help explain why the analysis estimated about 2.7 million rather than 2.8 million. At over $200 a colony, the rent is more than half a billion dollars a year. Why so many rented bees? A valley planted almost entirely in orchards offers flowers for only a few weeks; the rest of the year there is little for wild bees to eat, and bare orchard floors leave few nesting sites. A study of 23 California orchards found wild bees on almond flowers only where natural habitat or a strip of semi-natural vegetation was next to the trees. Beekeepers face problems too: mites, viruses, poor nutrition and the stress of long trips weaken colonies, and in bad years many die over winter.</a:t>
            </a:r>
          </a:p>
          <a:p/>
          <a:p>
            <a:r>
              <a:t>WATCH FOR: Students treat estimates as exact facts or assume the numbers never change. Model the language: 'about', 'estimated', 'in 2024'.</a:t>
            </a:r>
          </a:p>
          <a:p/>
          <a:p>
            <a:r>
              <a:t>CONNECTS TO: Lab 1 q8 calculation and q9 information card; W5 data worksheet on orchard data and replacement cost; the slide 25 task.</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Think-pair-share for four minutes, then a whole-class round. Steer toward three ideas. Habitat: native bees need flowers from early spring to fall and places to nest (bare ground, hollow stems, wood); a landscape of one crop gives a short feast and a long famine, plus pesticide exposure. Risk: relying on one species means one disease, mite outbreak or bad winter can raise prices for every grower at once, and moving millions of colonies together can spread disease. Solutions: plant hedgerows and cover crops that flower before and after almonds, leave nesting sites, manage native bees such as the blue orchard bee, plant self-fertile varieties, and keep pollinizer rows close. Tell students Lab 1 ends by evaluating these options.</a:t>
            </a:r>
          </a:p>
          <a:p/>
          <a:p>
            <a:r>
              <a:t>EXPECTED RESPONSES: Wild bees cannot survive in large numbers where there is food for only a few weeks and few nest sites; risks include colony losses, rising rent, disease spreading between colonies, and bad weather at bloom; solutions include hedgerows, cover crops, native bee nesting sites, self-fertile varieties and closer pollinizer rows.</a:t>
            </a:r>
          </a:p>
          <a:p/>
          <a:p>
            <a:r>
              <a:t>WATCH FOR: 'Just add more bees.' More hives cost money every year and depend on the health of the national honey bee supply.</a:t>
            </a:r>
          </a:p>
          <a:p/>
          <a:p>
            <a:r>
              <a:t>CONNECTS TO: Lab 1 q9 and q11; W5 data worksheet.</a:t>
            </a:r>
          </a:p>
          <a:p/>
          <a:p>
            <a:r>
              <a:t>PACING: about 7 min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Vote with fingers, then defend. Only a blossom that received pollen from a different, compatible variety can be fertilized, so the stigma must show pink. Many brushings of blue pollen do nothing for a blue blossom. Ask the follow-up: in which orchard layout would a bee land on a blue blossom while carrying pink pollen most often? Let students predict now and check in the lab. If this slide comes after Lab 1, ask groups to quote their S (own pollen only) counts as evidence.</a:t>
            </a:r>
          </a:p>
          <a:p/>
          <a:p>
            <a:r>
              <a:t>EXPECTED RESPONSES: B, its stigma shows some pink chalk. A is own-variety pollen, which almond blossoms reject; C and D describe visits, not the right pollen arriving on the stigma.</a:t>
            </a:r>
          </a:p>
          <a:p/>
          <a:p>
            <a:r>
              <a:t>WATCH FOR: Choosing D: a visit is not the same as cross-pollination.</a:t>
            </a:r>
          </a:p>
          <a:p/>
          <a:p>
            <a:r>
              <a:t>CONNECTS TO: Lab 1 q3 and q6; W10 mastery.</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Tell the story in order. In the mid-1900s the main export banana, Gros Michel, was hit by Panama disease, a soil fungus that makes the plant wilt; the export trade switched to Cavendish, which resisted that strain. Gros Michel did not go extinct; small farmers still grow it. Now a new strain called Tropical Race 4 kills Cavendish, cannot be controlled by fungicides, and has reached Asia, Australia, Africa and Latin America. Because every Cavendish plant is a copy grown from a cutting, there is little variety for natural selection or breeders to work with. Wild banana relatives in Southeast Asia have many different traits, some of which resist the fungus. Protecting those wild places protects the raw material for future crops. Note for accuracy: the textbook names yellow Sigatoka as the killer; that is a leaf-spot disease that cuts yields, not the wilt threatening Cavendish.</a:t>
            </a:r>
          </a:p>
          <a:p/>
          <a:p>
            <a:r>
              <a:t>WATCH FOR: 'Bananas are about to go extinct.' Cavendish plantations are at risk, and banana diversity in general is not gone; the lesson is about relying on one variety.</a:t>
            </a:r>
          </a:p>
          <a:p/>
          <a:p>
            <a:r>
              <a:t>CONNECTS TO: W8 jigsaw on bananas and biodiversity; L27 biodiversity.</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Explain that vultures are scavengers: they eat animals that are already dead, and a large flock can strip a carcass in under an hour. In India, where many cattle die in the open, vultures were a free sanitation crew. In the 1990s a cheap veterinary painkiller, diclofenac, came into wide use; it is safe for cattle but causes kidney failure in the Gyps vultures that eat treated carcasses, even in small doses. Three species collapsed by roughly 97 to 99.9 percent in about fifteen years. With the cleanup crew gone, carcasses fed growing numbers of feral dogs and rats. Dogs are the main source of human rabies. Point out the size mismatch: a medicine for cows became a public-health problem for people. Mention that rabies is preventable with prompt medical care after a bite; anyone bitten by an animal should see a doctor.</a:t>
            </a:r>
          </a:p>
          <a:p/>
          <a:p>
            <a:r>
              <a:t>WATCH FOR: Students think the drug harmed people directly or that vultures carry rabies. Trace each arrow: the harm reached people through the food web.</a:t>
            </a:r>
          </a:p>
          <a:p/>
          <a:p>
            <a:r>
              <a:t>CONNECTS TO: W3 reading on India's vultures; W7 misconception worksheet.</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pairs three minutes. Then explain that two lines moving in opposite directions show a pattern, a correlation, not a cause. Other things changed too: India's human population and cities grew, and so did garbage that feeds dogs. Researchers handled this by comparison. Economists compared districts that had been good vulture habitat with districts where vultures were always rare, before and after diclofenac spread. Human death rates rose by more than 4 percent in the vulture districts but not in the others, and sales of rabies vaccine rose after 1996. That design, plus a mechanism that makes sense (dogs eating carcasses), makes a cause much more convincing. The researchers point to more dogs and rabies as one likely pathway, along with other disease spread from rotting carcasses.</a:t>
            </a:r>
          </a:p>
          <a:p/>
          <a:p>
            <a:r>
              <a:t>EXPECTED RESPONSES: No, a pattern alone is not proof; growing cities and more garbage could also explain more dogs. Convincing evidence: a comparison of places with and without vulture loss, timing that matches the drug's spread, a mechanism (dogs feeding at carcass dumps), and records of dog bites or rabies vaccine use rising where vultures vanished.</a:t>
            </a:r>
          </a:p>
          <a:p/>
          <a:p>
            <a:r>
              <a:t>WATCH FOR: 'If two things change together, one caused the other.' Also the opposite overcorrection: 'we can never know.' Good comparisons can make a cause convincing.</a:t>
            </a:r>
          </a:p>
          <a:p/>
          <a:p>
            <a:r>
              <a:t>CONNECTS TO: W3 reading questions on evidence; L21 interactions.</a:t>
            </a:r>
          </a:p>
          <a:p/>
          <a:p>
            <a:r>
              <a:t>PACING: about 7 min</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Quick vote, then ask one student to say the whole chain aloud without notes. Highlight that the answer is about an interaction: one population's loss opened food for another population. Ask a transfer question: what other scavengers or decomposers do jobs we rarely notice? (Carrion beetles, flies, crabs on a beach, bacteria and fungi.)</a:t>
            </a:r>
          </a:p>
          <a:p/>
          <a:p>
            <a:r>
              <a:t>EXPECTED RESPONSES: B. The effect traveled through the food web: fewer vultures, more uneaten carcasses, more feral dogs and rats, more bites and rabies exposures. A, C and D are not supported: the harm to people came through dogs, not through the drug or the vultures themselves.</a:t>
            </a:r>
          </a:p>
          <a:p/>
          <a:p>
            <a:r>
              <a:t>WATCH FOR: Choosing C: vultures were not spreading rabies; their absence let dogs increase.</a:t>
            </a:r>
          </a:p>
          <a:p/>
          <a:p>
            <a:r>
              <a:t>CONNECTS TO: W7 misconception worksheet; W10 mastery.</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Ask students to picture a storm wave hitting bare sand, then hitting a dune knitted together by grass roots. The grass does not stop the storm; it keeps the sand in place so the dune can take the hit and rebuild between storms, because the plants trap blowing sand. Marshes work by friction: thousands of stems slow the water and calm the waves, and the slowed water drops its mud, which builds the marsh up. Then the human side: parking lots, roads and houses built on dunes remove the plants, and foot traffic tramples them. The textbook says marshes absorb floodwater; it is more accurate to say they absorb wave energy and slow the water. Last bullet source: FEMA. Avoid saying floods are the top killer; heat causes more U.S. weather deaths.</a:t>
            </a:r>
          </a:p>
          <a:p/>
          <a:p>
            <a:r>
              <a:t>WATCH FOR: 'Dunes are just piles of sand' and 'marshes soak up the whole flood like a sponge.' Plants hold the sand; marshes mainly slow water and waves.</a:t>
            </a:r>
          </a:p>
          <a:p/>
          <a:p>
            <a:r>
              <a:t>CONNECTS TO: Lab 3 Decision 2 (Shell Point); W6 CER on seawall or dunes; L26 floods.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Show the bay on a map if you can: Silicon Valley's cities sit right at the edge of the water. The ponds were bought from a salt company with public and private money and are being restored in phases; it is the largest tidal wetland restoration on the West Coast. Ask students what the project is betting on: that a living marsh can soften waves, grow with the sea and give birds and fish a home, while a levee behind it holds back the highest water. This is a hybrid design, and students will meet the same idea in Lab 3. Be clear that the restoration takes many years and its outcomes are still being measured.</a:t>
            </a:r>
          </a:p>
          <a:p/>
          <a:p>
            <a:r>
              <a:t>WATCH FOR: Students may think restoration means 'leave it alone and it fixes itself'. Here engineers open levees in planned steps and build new ones inland.</a:t>
            </a:r>
          </a:p>
          <a:p/>
          <a:p>
            <a:r>
              <a:t>CONNECTS TO: Lab 3 Decision 2 hybrid question (q7); W6 CER.</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the two columns as a debate. Ask: which side would a homeowner who flooded last winter choose? Which would a shorebird biologist choose? Which would the town's budget officer choose? Point out that the seawall is a human-made replacement for a service the dunes used to provide for free, and that it brings side effects: waves reflecting off a wall can carry sand away from the beach in front of it. The restored dunes are slower to reach full strength but provide several services at once. Many towns combine both, which is why the 'both' column includes hybrid designs.</a:t>
            </a:r>
          </a:p>
          <a:p/>
          <a:p>
            <a:r>
              <a:t>WATCH FOR: 'Nature is always better' or 'concrete is always stronger.' Each option meets some criteria better than the other.</a:t>
            </a:r>
          </a:p>
          <a:p/>
          <a:p>
            <a:r>
              <a:t>CONNECTS TO: Lab 3 options 2A, 2B and 2C; W6 CER on seawall or dunes.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Tell the real story, which is a little different from the textbook's. Most of New York's water comes from the Catskill and Delaware reservoirs and was never filtered. Federal rules adopted in 1989 required filtration unless a city could show its source met strict standards and was protected. In the 1990s the city estimated a filtration plant for that water could cost up to about $6 billion to build and more than $300 million a year to run (an expert panel argued it might cost as little as half that). Instead, the city, upstate towns, the state and the federal government signed a 1997 agreement: the city buys land and easements, upgrades upstate sewage plants and septic systems, and pays farmers to keep manure and soil out of streams, budgeted at about $1.5 billion over ten years. Since 1993 federal regulators have accepted that the protected watershed keeps the water clean enough to skip filtration, as long as the protections continue. The water is still disinfected. The smaller Croton system, about a tenth of the supply, is filtered.</a:t>
            </a:r>
          </a:p>
          <a:p/>
          <a:p>
            <a:r>
              <a:t>WATCH FOR: 'New York's water needs no treatment.' Watershed protection replaces filtration, not disinfection.</a:t>
            </a:r>
          </a:p>
          <a:p/>
          <a:p>
            <a:r>
              <a:t>CONNECTS TO: Lab 2 q9 compares the class filters with this watershed; W4 diagram worksheet on how a watershed cleans water; Lab 3 Decision 1.</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Ask students to name their own watershed: which creek or river does rain on the school roof eventually reach? (Look it up ahead of time if you can.) For turbidity, show a jar of muddy water settling: turbidity drops as particles sink. For replacement cost, stress that it is an estimate with limits: it counts only the job the substitute does, not the habitat, trails or wildlife that a forest also provides, and it can overstate value if no one would actually build the substitute.</a:t>
            </a:r>
          </a:p>
          <a:p/>
          <a:p>
            <a:r>
              <a:t>WATCH FOR: 'Replacement cost is the true price of nature.' It is one way to estimate part of the value.</a:t>
            </a:r>
          </a:p>
          <a:p/>
          <a:p>
            <a:r>
              <a:t>CONNECTS TO: Lab 2 clarity scale; Lab 3 q3 and q6; W2 vocabulary.</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write C or K on mini whiteboards. Then tie back to New York: clean water and enough of it were criteria; cost and protecting the environment were constraints. Emphasize precision: 'clean' is not testable, but 'a clarity rating of at least 3' is. Ask a student to rewrite a vague criterion, such as 'the filter should be fast', into a precise one.</a:t>
            </a:r>
          </a:p>
          <a:p/>
          <a:p>
            <a:r>
              <a:t>EXPECTED RESPONSES: C, K, C, K, K. The clarity rating and the 150 mL in 3 minutes describe success; the budget, the allowed materials and the size limit restrict how teams may reach it.</a:t>
            </a:r>
          </a:p>
          <a:p/>
          <a:p>
            <a:r>
              <a:t>WATCH FOR: Calling every rule a criterion. A criterion is about what the design must achieve; a constraint limits the ways you may achieve it.</a:t>
            </a:r>
          </a:p>
          <a:p/>
          <a:p>
            <a:r>
              <a:t>CONNECTS TO: Lab 2 recording sheet; W9 transfer design challenge.</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Tell students the orchard and the numbers are a teaching dataset; the $200 hive rent is close to recent averages, and the hedgerow figures are invented. Give groups eight minutes. Step 1: compute each 10-year total (up-front plus ten times the yearly cost). Step 2: decide. Step 3: name what is uncertain. Plan B's yearly cost is the rent for 300 hives ($60,000) plus $3,000 of hedgerow upkeep. Push on the key uncertainty: Plan B is only as good as the wild bees it attracts, and the California study found wild bees mostly near orchard edges. A careful grower might test Plan B on part of the orchard first and count bee visits and nut set. This task is a small version of Lab 3: competing solutions, costs, and what money leaves out.</a:t>
            </a:r>
          </a:p>
          <a:p/>
          <a:p>
            <a:r>
              <a:t>EXPECTED RESPONSES: A: $0 + 10 x $80,000 = $800,000. B: $24,000 + 10 x $63,000 = $654,000. C: $0 + 10 x $100,000 = $1,000,000. Many choose B because it is cheapest and supports wild bees and other wildlife, but full credit names the risk that wild bees may not make up for 100 fewer hives across the whole orchard and proposes a test (try it on some blocks, count bee visits, compare nut set). Some choose C as insurance against bad weather; that is defensible if they argue it with the cost difference.</a:t>
            </a:r>
          </a:p>
          <a:p/>
          <a:p>
            <a:r>
              <a:t>WATCH FOR: Students pick the cheapest plan without asking whether it still meets the pollination criterion, or dismiss B because it costs more in year 1.</a:t>
            </a:r>
          </a:p>
          <a:p/>
          <a:p>
            <a:r>
              <a:t>CONNECTS TO: Lab 1 q8 and q9; W5 data worksheet; Lab 3; W9 transfer.</a:t>
            </a:r>
          </a:p>
          <a:p/>
          <a:p>
            <a:r>
              <a:t>PACING: about 10 min</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write true or false with two reasons, then share. False, for two different reasons. First, clarity measures only particles big enough to make water look cloudy. Bacteria and viruses are far smaller than sand grains can trap, and dissolved substances such as salts, fertilizer nitrate and some pesticides pass through any sand filter and are invisible. That is why every public water system disinfects and tests, and why no one tastes Lab 2 water. Second, even if a filter could do the whole job, it costs money every year, clogs, needs power and parts, and provides nothing else, while a forested watershed filters continuously and also provides habitat, recreation and flood control. New York City still disinfects its watershed water: the forest replaces the filter, not the safety steps.</a:t>
            </a:r>
          </a:p>
          <a:p/>
          <a:p>
            <a:r>
              <a:t>EXPECTED RESPONSES: False. Clear water can still carry germs and dissolved chemicals that sand, gravel and cotton cannot remove, so it must be disinfected and tested. A filter also costs money to build and run and clogs, while a protected watershed cleans water continuously and provides other services; the best systems protect the source and still treat the water.</a:t>
            </a:r>
          </a:p>
          <a:p/>
          <a:p>
            <a:r>
              <a:t>WATCH FOR: Overcorrecting to 'filters are useless.' Filters remove particles well; they are one step, not the whole safety system.</a:t>
            </a:r>
          </a:p>
          <a:p/>
          <a:p>
            <a:r>
              <a:t>CONNECTS TO: Lab 2 q8 and q9; W7 misconception worksheet.</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each student write a five-sentence summary that uses at least five vocabulary words and one number from a lab. Pairs trade and check that each summary names who does the work in each service. Then go around the room for one thing from each lab: Lab 1 (which layout set the most nuts and why), Lab 2 (one feature worth copying from another team), Lab 3 (one option the group changed its mind about). Preview Lesson 29: engineers design solutions that protect ecosystems while meeting people's needs, using the same criteria-and-constraints reasoning.</a:t>
            </a:r>
          </a:p>
          <a:p/>
          <a:p>
            <a:r>
              <a:t>CONNECTS TO: W10 mastery as the quiz; W9 transfer; L29 Engineering Solutions for Protecting Ecosystems next.</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Collect on index cards. Item 1 checks that students can name a service and its workers; item 2 checks cross-pollination; item 3 checks the multi-year cost method used in Lab 3; item 4 checks that students see value beyond replacement cost. Sort the cards into three piles before the next class and reteach from the largest pile.</a:t>
            </a:r>
          </a:p>
          <a:p/>
          <a:p>
            <a:r>
              <a:t>EXPECTED RESPONSES: 1: for example, trees in a park shading and cooling the street, or bees in a garden pollinating squash. 2: Nonpareil cannot be fertilized by its own variety's pollen; it needs pollen from a different, compatible variety carried by a pollinator. 3: $28 million + 30 x $0.4 million = $28 million + $12 million = $40 million. 4: habitat for shorebirds and insects, a place to walk, sand that stays on the beach, protection that can grow as the sea rises.</a:t>
            </a:r>
          </a:p>
          <a:p/>
          <a:p>
            <a:r>
              <a:t>WATCH FOR: Item 3 answers of $28.4 million (forgetting to multiply the yearly cost by 30) or $40.4 million; item 2 answers that say the blossom 'was not visited enough'.</a:t>
            </a:r>
          </a:p>
          <a:p/>
          <a:p>
            <a:r>
              <a:t>CONNECTS TO: W10 mastery; chapter evidenceOfLearning.</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e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e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e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e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e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0000"/>
            </a:srgbClr>
          </a:solidFill>
          <a:ln/>
        </p:spPr>
        <p:txBody>
          <a:bodyPr/>
          <a:p/>
        </p:txBody>
      </p:sp>
      <p:sp>
        <p:nvSpPr>
          <p:cNvPr id="4" name="Text 1"/>
          <p:cNvSpPr/>
          <p:nvPr/>
        </p:nvSpPr>
        <p:spPr>
          <a:xfrm>
            <a:off x="609585" y="3434872"/>
            <a:ext cx="10972526" cy="1676400"/>
          </a:xfrm>
          <a:prstGeom prst="rect">
            <a:avLst/>
          </a:prstGeom>
          <a:noFill/>
          <a:ln/>
        </p:spPr>
        <p:txBody>
          <a:bodyPr wrap="square" lIns="0" tIns="0" rIns="2194467" bIns="0" rtlCol="0" anchor="t">
            <a:normAutofit/>
          </a:bodyPr>
          <a:lstStyle/>
          <a:p>
            <a:pPr algn="l" indent="0" marL="0">
              <a:lnSpc>
                <a:spcPct val="92000"/>
              </a:lnSpc>
              <a:buNone/>
            </a:pPr>
            <a:r>
              <a:rPr lang="en-US" sz="4000" b="1" dirty="0">
                <a:solidFill>
                  <a:srgbClr val="FFFFFF"/>
                </a:solidFill>
                <a:latin typeface="Unbounded Bold" pitchFamily="34" charset="0"/>
                <a:ea typeface="Unbounded Bold" pitchFamily="34" charset="-122"/>
                <a:cs typeface="Unbounded Bold" pitchFamily="34" charset="-120"/>
              </a:rPr>
              <a:t>Chapter 28: The Importance of Healthy Ecosystems</a:t>
            </a:r>
            <a:endParaRPr lang="en-US" sz="4000" dirty="0"/>
          </a:p>
        </p:txBody>
      </p:sp>
      <p:sp>
        <p:nvSpPr>
          <p:cNvPr id="5" name="Text 2"/>
          <p:cNvSpPr/>
          <p:nvPr/>
        </p:nvSpPr>
        <p:spPr>
          <a:xfrm>
            <a:off x="609585" y="5257152"/>
            <a:ext cx="10972526" cy="279400"/>
          </a:xfrm>
          <a:prstGeom prst="rect">
            <a:avLst/>
          </a:prstGeom>
          <a:noFill/>
          <a:ln/>
        </p:spPr>
        <p:txBody>
          <a:bodyPr wrap="none" lIns="0" tIns="0" rIns="0" bIns="0" rtlCol="0" anchor="t"/>
          <a:lstStyle/>
          <a:p>
            <a:pPr algn="l" indent="0" marL="0">
              <a:lnSpc>
                <a:spcPct val="92000"/>
              </a:lnSpc>
              <a:buNone/>
            </a:pPr>
            <a:r>
              <a:rPr lang="en-US" sz="2000" b="1" dirty="0">
                <a:solidFill>
                  <a:srgbClr val="FFFFFF"/>
                </a:solidFill>
                <a:latin typeface="Unbounded Bold" pitchFamily="34" charset="0"/>
                <a:ea typeface="Unbounded Bold" pitchFamily="34" charset="-122"/>
                <a:cs typeface="Unbounded Bold" pitchFamily="34" charset="-120"/>
              </a:rPr>
              <a:t>Chapter 28 of 29 · Humans and Changing Ecosystems</a:t>
            </a:r>
            <a:endParaRPr lang="en-US" sz="2000" dirty="0"/>
          </a:p>
        </p:txBody>
      </p:sp>
      <p:sp>
        <p:nvSpPr>
          <p:cNvPr id="6" name="Text 3"/>
          <p:cNvSpPr/>
          <p:nvPr/>
        </p:nvSpPr>
        <p:spPr>
          <a:xfrm>
            <a:off x="609585" y="5654457"/>
            <a:ext cx="11582110" cy="248841"/>
          </a:xfrm>
          <a:prstGeom prst="rect">
            <a:avLst/>
          </a:prstGeom>
          <a:noFill/>
          <a:ln/>
        </p:spPr>
        <p:txBody>
          <a:bodyPr wrap="none" lIns="0" tIns="0" rIns="0" bIns="0" rtlCol="0" anchor="t"/>
          <a:lstStyle/>
          <a:p>
            <a:pPr algn="l" indent="0" marL="0">
              <a:lnSpc>
                <a:spcPct val="117000"/>
              </a:lnSpc>
              <a:buNone/>
            </a:pPr>
            <a:r>
              <a:rPr lang="en-US" sz="1400" i="1" dirty="0">
                <a:solidFill>
                  <a:srgbClr val="FFFFFF"/>
                </a:solidFill>
                <a:latin typeface="Open Sans" pitchFamily="34" charset="0"/>
                <a:ea typeface="Open Sans" pitchFamily="34" charset="-122"/>
                <a:cs typeface="Open Sans" pitchFamily="34" charset="-120"/>
              </a:rPr>
              <a:t>Lesson 28: What do living systems do for people, and what would it cost to replace them?</a:t>
            </a:r>
            <a:endParaRPr lang="en-US" sz="1400" dirty="0"/>
          </a:p>
        </p:txBody>
      </p:sp>
      <p:sp>
        <p:nvSpPr>
          <p:cNvPr id="7" name="Text 4"/>
          <p:cNvSpPr/>
          <p:nvPr/>
        </p:nvSpPr>
        <p:spPr>
          <a:xfrm>
            <a:off x="609585" y="6061095"/>
            <a:ext cx="11582110" cy="195560"/>
          </a:xfrm>
          <a:prstGeom prst="rect">
            <a:avLst/>
          </a:prstGeom>
          <a:noFill/>
          <a:ln/>
        </p:spPr>
        <p:txBody>
          <a:bodyPr wrap="none" lIns="0" tIns="0" rIns="0" bIns="0" rtlCol="0" anchor="t"/>
          <a:lstStyle/>
          <a:p>
            <a:pPr algn="l" indent="0" marL="0">
              <a:lnSpc>
                <a:spcPct val="117000"/>
              </a:lnSpc>
              <a:buNone/>
            </a:pPr>
            <a:r>
              <a:rPr lang="en-US" sz="1100" dirty="0">
                <a:solidFill>
                  <a:srgbClr val="FFFFFF"/>
                </a:solidFill>
                <a:latin typeface="Open Sans" pitchFamily="34" charset="0"/>
                <a:ea typeface="Open Sans" pitchFamily="34" charset="-122"/>
                <a:cs typeface="Open Sans" pitchFamily="34" charset="-120"/>
              </a:rPr>
              <a:t>Angela's Wand · Bring Science Alive! 7th Grade Integrated</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7855"/>
            <a:ext cx="7315017"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Phenomenon</a:t>
            </a:r>
            <a:endParaRPr lang="en-US" sz="1100" dirty="0"/>
          </a:p>
        </p:txBody>
      </p:sp>
      <p:sp>
        <p:nvSpPr>
          <p:cNvPr id="3" name="Text 1"/>
          <p:cNvSpPr/>
          <p:nvPr/>
        </p:nvSpPr>
        <p:spPr>
          <a:xfrm>
            <a:off x="609585" y="1129450"/>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The bee trucks of February</a:t>
            </a:r>
            <a:endParaRPr lang="en-US" sz="3200" dirty="0"/>
          </a:p>
        </p:txBody>
      </p:sp>
      <p:sp>
        <p:nvSpPr>
          <p:cNvPr id="4" name="Text 2"/>
          <p:cNvSpPr/>
          <p:nvPr/>
        </p:nvSpPr>
        <p:spPr>
          <a:xfrm>
            <a:off x="609585" y="2187754"/>
            <a:ext cx="6705432" cy="1244203"/>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Each winter, trucks stacked with beehives roll into California's Central Valley from as far away as Florida, Texas and North Dakota. When the almond trees bloom, usually from mid-February, growers rent millions of honey bee colonies, by one estimate close to every managed colony in the country. A few weeks later the trucks leave. Why pay to haul in tens of billions of bees?</a:t>
            </a:r>
            <a:endParaRPr lang="en-US" sz="1400" dirty="0"/>
          </a:p>
        </p:txBody>
      </p:sp>
      <p:sp>
        <p:nvSpPr>
          <p:cNvPr id="5" name="Text 3"/>
          <p:cNvSpPr/>
          <p:nvPr/>
        </p:nvSpPr>
        <p:spPr>
          <a:xfrm>
            <a:off x="609585" y="3581499"/>
            <a:ext cx="6705432" cy="133310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Notice: what is being moved, how far, and at what time of year?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Wonder: what does a bee do in an almond blossom that the tree cannot do for itself?</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Predict: what would happen to the harvest in a year when many hives died over the winter?</a:t>
            </a:r>
            <a:endParaRPr lang="en-US" sz="1400" dirty="0"/>
          </a:p>
        </p:txBody>
      </p:sp>
      <p:pic>
        <p:nvPicPr>
          <p:cNvPr id="6"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7" name="Text 4"/>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132642"/>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LEARNING TARGETS</a:t>
            </a:r>
            <a:endParaRPr lang="en-US" sz="1050" dirty="0"/>
          </a:p>
        </p:txBody>
      </p:sp>
      <p:sp>
        <p:nvSpPr>
          <p:cNvPr id="4" name="Text 1"/>
          <p:cNvSpPr/>
          <p:nvPr/>
        </p:nvSpPr>
        <p:spPr>
          <a:xfrm>
            <a:off x="4876678" y="1409247"/>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What you will be able to do</a:t>
            </a:r>
            <a:endParaRPr lang="en-US" sz="3200" dirty="0"/>
          </a:p>
        </p:txBody>
      </p:sp>
      <p:sp>
        <p:nvSpPr>
          <p:cNvPr id="5" name="Shape 2"/>
          <p:cNvSpPr/>
          <p:nvPr/>
        </p:nvSpPr>
        <p:spPr>
          <a:xfrm>
            <a:off x="4876678" y="2458343"/>
            <a:ext cx="311142" cy="311150"/>
          </a:xfrm>
          <a:prstGeom prst="roundRect">
            <a:avLst>
              <a:gd name="adj" fmla="val 24000"/>
            </a:avLst>
          </a:prstGeom>
          <a:solidFill>
            <a:srgbClr val="D6F5EE"/>
          </a:solidFill>
          <a:ln w="6350">
            <a:solidFill>
              <a:srgbClr val="BCDBD4"/>
            </a:solidFill>
            <a:prstDash val="solid"/>
          </a:ln>
        </p:spPr>
        <p:txBody>
          <a:bodyPr/>
          <a:p/>
        </p:txBody>
      </p:sp>
      <p:sp>
        <p:nvSpPr>
          <p:cNvPr id="6" name="Text 3"/>
          <p:cNvSpPr/>
          <p:nvPr/>
        </p:nvSpPr>
        <p:spPr>
          <a:xfrm>
            <a:off x="4981351" y="2525018"/>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1</a:t>
            </a:r>
            <a:endParaRPr lang="en-US" sz="1400" dirty="0"/>
          </a:p>
        </p:txBody>
      </p:sp>
      <p:sp>
        <p:nvSpPr>
          <p:cNvPr id="7" name="Text 4"/>
          <p:cNvSpPr/>
          <p:nvPr/>
        </p:nvSpPr>
        <p:spPr>
          <a:xfrm>
            <a:off x="5365616" y="2502476"/>
            <a:ext cx="62164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Define an ecosystem service and name the living things and processes behind each kind.</a:t>
            </a:r>
            <a:endParaRPr lang="en-US" sz="1400" dirty="0"/>
          </a:p>
        </p:txBody>
      </p:sp>
      <p:sp>
        <p:nvSpPr>
          <p:cNvPr id="8" name="Shape 5"/>
          <p:cNvSpPr/>
          <p:nvPr/>
        </p:nvSpPr>
        <p:spPr>
          <a:xfrm>
            <a:off x="4876678" y="3143349"/>
            <a:ext cx="311142" cy="311150"/>
          </a:xfrm>
          <a:prstGeom prst="roundRect">
            <a:avLst>
              <a:gd name="adj" fmla="val 24000"/>
            </a:avLst>
          </a:prstGeom>
          <a:solidFill>
            <a:srgbClr val="D6F5EE"/>
          </a:solidFill>
          <a:ln w="6350">
            <a:solidFill>
              <a:srgbClr val="BCDBD4"/>
            </a:solidFill>
            <a:prstDash val="solid"/>
          </a:ln>
        </p:spPr>
        <p:txBody>
          <a:bodyPr/>
          <a:p/>
        </p:txBody>
      </p:sp>
      <p:sp>
        <p:nvSpPr>
          <p:cNvPr id="9" name="Text 6"/>
          <p:cNvSpPr/>
          <p:nvPr/>
        </p:nvSpPr>
        <p:spPr>
          <a:xfrm>
            <a:off x="4981351" y="3210024"/>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2</a:t>
            </a:r>
            <a:endParaRPr lang="en-US" sz="1400" dirty="0"/>
          </a:p>
        </p:txBody>
      </p:sp>
      <p:sp>
        <p:nvSpPr>
          <p:cNvPr id="10" name="Text 7"/>
          <p:cNvSpPr/>
          <p:nvPr/>
        </p:nvSpPr>
        <p:spPr>
          <a:xfrm>
            <a:off x="5365616" y="3187482"/>
            <a:ext cx="62164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Use model data to explain why almond blossoms need bees to bring pollen from a different variety.</a:t>
            </a:r>
            <a:endParaRPr lang="en-US" sz="1400" dirty="0"/>
          </a:p>
        </p:txBody>
      </p:sp>
      <p:sp>
        <p:nvSpPr>
          <p:cNvPr id="11" name="Shape 8"/>
          <p:cNvSpPr/>
          <p:nvPr/>
        </p:nvSpPr>
        <p:spPr>
          <a:xfrm>
            <a:off x="4876678" y="3828355"/>
            <a:ext cx="311142" cy="311150"/>
          </a:xfrm>
          <a:prstGeom prst="roundRect">
            <a:avLst>
              <a:gd name="adj" fmla="val 24000"/>
            </a:avLst>
          </a:prstGeom>
          <a:solidFill>
            <a:srgbClr val="D6F5EE"/>
          </a:solidFill>
          <a:ln w="6350">
            <a:solidFill>
              <a:srgbClr val="BCDBD4"/>
            </a:solidFill>
            <a:prstDash val="solid"/>
          </a:ln>
        </p:spPr>
        <p:txBody>
          <a:bodyPr/>
          <a:p/>
        </p:txBody>
      </p:sp>
      <p:sp>
        <p:nvSpPr>
          <p:cNvPr id="12" name="Text 9"/>
          <p:cNvSpPr/>
          <p:nvPr/>
        </p:nvSpPr>
        <p:spPr>
          <a:xfrm>
            <a:off x="4981351" y="3895030"/>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3</a:t>
            </a:r>
            <a:endParaRPr lang="en-US" sz="1400" dirty="0"/>
          </a:p>
        </p:txBody>
      </p:sp>
      <p:sp>
        <p:nvSpPr>
          <p:cNvPr id="13" name="Text 10"/>
          <p:cNvSpPr/>
          <p:nvPr/>
        </p:nvSpPr>
        <p:spPr>
          <a:xfrm>
            <a:off x="5365616" y="3872488"/>
            <a:ext cx="62164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Trace how one small change, a drug given to cattle, spread through an ecosystem to people.</a:t>
            </a:r>
            <a:endParaRPr lang="en-US" sz="1400" dirty="0"/>
          </a:p>
        </p:txBody>
      </p:sp>
      <p:sp>
        <p:nvSpPr>
          <p:cNvPr id="14" name="Shape 11"/>
          <p:cNvSpPr/>
          <p:nvPr/>
        </p:nvSpPr>
        <p:spPr>
          <a:xfrm>
            <a:off x="4876678" y="4513362"/>
            <a:ext cx="311142" cy="311150"/>
          </a:xfrm>
          <a:prstGeom prst="roundRect">
            <a:avLst>
              <a:gd name="adj" fmla="val 24000"/>
            </a:avLst>
          </a:prstGeom>
          <a:solidFill>
            <a:srgbClr val="D6F5EE"/>
          </a:solidFill>
          <a:ln w="6350">
            <a:solidFill>
              <a:srgbClr val="BCDBD4"/>
            </a:solidFill>
            <a:prstDash val="solid"/>
          </a:ln>
        </p:spPr>
        <p:txBody>
          <a:bodyPr/>
          <a:p/>
        </p:txBody>
      </p:sp>
      <p:sp>
        <p:nvSpPr>
          <p:cNvPr id="15" name="Text 12"/>
          <p:cNvSpPr/>
          <p:nvPr/>
        </p:nvSpPr>
        <p:spPr>
          <a:xfrm>
            <a:off x="4981351" y="4580037"/>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4</a:t>
            </a:r>
            <a:endParaRPr lang="en-US" sz="1400" dirty="0"/>
          </a:p>
        </p:txBody>
      </p:sp>
      <p:sp>
        <p:nvSpPr>
          <p:cNvPr id="16" name="Text 13"/>
          <p:cNvSpPr/>
          <p:nvPr/>
        </p:nvSpPr>
        <p:spPr>
          <a:xfrm>
            <a:off x="5365616" y="4557494"/>
            <a:ext cx="62164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Design, test and improve a water filter, and compare it with a forested watershed.</a:t>
            </a:r>
            <a:endParaRPr lang="en-US" sz="1400" dirty="0"/>
          </a:p>
        </p:txBody>
      </p:sp>
      <p:sp>
        <p:nvSpPr>
          <p:cNvPr id="17" name="Shape 14"/>
          <p:cNvSpPr/>
          <p:nvPr/>
        </p:nvSpPr>
        <p:spPr>
          <a:xfrm>
            <a:off x="4876678" y="5198368"/>
            <a:ext cx="311142" cy="311150"/>
          </a:xfrm>
          <a:prstGeom prst="roundRect">
            <a:avLst>
              <a:gd name="adj" fmla="val 24000"/>
            </a:avLst>
          </a:prstGeom>
          <a:solidFill>
            <a:srgbClr val="D6F5EE"/>
          </a:solidFill>
          <a:ln w="6350">
            <a:solidFill>
              <a:srgbClr val="BCDBD4"/>
            </a:solidFill>
            <a:prstDash val="solid"/>
          </a:ln>
        </p:spPr>
        <p:txBody>
          <a:bodyPr/>
          <a:p/>
        </p:txBody>
      </p:sp>
      <p:sp>
        <p:nvSpPr>
          <p:cNvPr id="18" name="Text 15"/>
          <p:cNvSpPr/>
          <p:nvPr/>
        </p:nvSpPr>
        <p:spPr>
          <a:xfrm>
            <a:off x="4981351" y="5265043"/>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5</a:t>
            </a:r>
            <a:endParaRPr lang="en-US" sz="1400" dirty="0"/>
          </a:p>
        </p:txBody>
      </p:sp>
      <p:sp>
        <p:nvSpPr>
          <p:cNvPr id="19" name="Text 16"/>
          <p:cNvSpPr/>
          <p:nvPr/>
        </p:nvSpPr>
        <p:spPr>
          <a:xfrm>
            <a:off x="5365616" y="5242501"/>
            <a:ext cx="62164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Weigh protect-or-replace choices using scientific, economic and social criteria.</a:t>
            </a:r>
            <a:endParaRPr lang="en-US" sz="1400" dirty="0"/>
          </a:p>
        </p:txBody>
      </p:sp>
      <p:sp>
        <p:nvSpPr>
          <p:cNvPr id="20" name="Text 17"/>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436036"/>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What counts as an ecosystem service?</a:t>
            </a:r>
            <a:endParaRPr lang="en-US" sz="3200" dirty="0"/>
          </a:p>
        </p:txBody>
      </p:sp>
      <p:sp>
        <p:nvSpPr>
          <p:cNvPr id="3" name="Text 1"/>
          <p:cNvSpPr/>
          <p:nvPr/>
        </p:nvSpPr>
        <p:spPr>
          <a:xfrm>
            <a:off x="609585" y="2485132"/>
            <a:ext cx="6309262" cy="2959497"/>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An ecosystem service is a benefit people get from the normal work of an ecosystem.</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workers are organisms and nonliving parts together: bees, fungi, roots, soil, sand and water.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Some services supply things we use: food, wood, fresh water, chemicals for medicines.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Others keep the system running or protect us: pollination, soil building, water filtering, flood buffering.</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Stone and metals are natural resources too, but they form by geology, not by living ecosystems.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No one sends a bill, so services are easy to overlook until they stop.</a:t>
            </a:r>
            <a:endParaRPr lang="en-US" sz="1400" dirty="0"/>
          </a:p>
        </p:txBody>
      </p:sp>
      <p:pic>
        <p:nvPicPr>
          <p:cNvPr id="4"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5" name="Text 2"/>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1828800"/>
          </a:xfrm>
          <a:prstGeom prst="rect">
            <a:avLst/>
          </a:prstGeom>
        </p:spPr>
      </p:pic>
      <p:sp>
        <p:nvSpPr>
          <p:cNvPr id="3" name="Text 0"/>
          <p:cNvSpPr/>
          <p:nvPr/>
        </p:nvSpPr>
        <p:spPr>
          <a:xfrm>
            <a:off x="406390" y="2101103"/>
            <a:ext cx="11378915" cy="279400"/>
          </a:xfrm>
          <a:prstGeom prst="rect">
            <a:avLst/>
          </a:prstGeom>
          <a:noFill/>
          <a:ln/>
        </p:spPr>
        <p:txBody>
          <a:bodyPr wrap="none" lIns="0" tIns="0" rIns="0" bIns="0" rtlCol="0" anchor="t"/>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Four kinds of work a healthy ecosystem does</a:t>
            </a:r>
            <a:endParaRPr lang="en-US" sz="2000" dirty="0"/>
          </a:p>
        </p:txBody>
      </p:sp>
      <p:sp>
        <p:nvSpPr>
          <p:cNvPr id="4" name="Text 1"/>
          <p:cNvSpPr/>
          <p:nvPr/>
        </p:nvSpPr>
        <p:spPr>
          <a:xfrm>
            <a:off x="406390" y="2489200"/>
            <a:ext cx="11378915" cy="905272"/>
          </a:xfrm>
          <a:prstGeom prst="rect">
            <a:avLst/>
          </a:prstGeom>
          <a:noFill/>
          <a:ln/>
        </p:spPr>
        <p:txBody>
          <a:bodyPr wrap="square" lIns="0" tIns="0" rIns="0" bIns="0" rtlCol="0" anchor="t"/>
          <a:lstStyle/>
          <a:p>
            <a:pPr algn="l" indent="0" marL="0">
              <a:lnSpc>
                <a:spcPct val="117000"/>
              </a:lnSpc>
              <a:spcAft>
                <a:spcPts val="1200"/>
              </a:spcAft>
              <a:buNone/>
            </a:pPr>
            <a:r>
              <a:rPr lang="en-US" sz="1400" i="1" dirty="0">
                <a:solidFill>
                  <a:srgbClr val="333F70"/>
                </a:solidFill>
                <a:latin typeface="Open Sans" pitchFamily="34" charset="0"/>
                <a:ea typeface="Open Sans" pitchFamily="34" charset="-122"/>
                <a:cs typeface="Open Sans" pitchFamily="34" charset="-120"/>
              </a:rPr>
              <a:t>Model</a:t>
            </a:r>
            <a:endParaRPr lang="en-US" sz="1400" dirty="0"/>
          </a:p>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Sorting ecosystem services</a:t>
            </a:r>
            <a:endParaRPr lang="en-US" sz="1400" dirty="0"/>
          </a:p>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Center: Healthy ecosystem</a:t>
            </a:r>
            <a:endParaRPr lang="en-US" sz="1400" dirty="0"/>
          </a:p>
        </p:txBody>
      </p:sp>
      <p:sp>
        <p:nvSpPr>
          <p:cNvPr id="5" name="Shape 2"/>
          <p:cNvSpPr/>
          <p:nvPr/>
        </p:nvSpPr>
        <p:spPr>
          <a:xfrm>
            <a:off x="406390" y="3553222"/>
            <a:ext cx="2730432" cy="1902023"/>
          </a:xfrm>
          <a:prstGeom prst="roundRect">
            <a:avLst>
              <a:gd name="adj" fmla="val 3926"/>
            </a:avLst>
          </a:prstGeom>
          <a:solidFill>
            <a:srgbClr val="D6F5EE"/>
          </a:solidFill>
          <a:ln/>
        </p:spPr>
        <p:txBody>
          <a:bodyPr/>
          <a:p/>
        </p:txBody>
      </p:sp>
      <p:sp>
        <p:nvSpPr>
          <p:cNvPr id="6" name="Text 3"/>
          <p:cNvSpPr/>
          <p:nvPr/>
        </p:nvSpPr>
        <p:spPr>
          <a:xfrm>
            <a:off x="558786" y="3721442"/>
            <a:ext cx="2425639" cy="237430"/>
          </a:xfrm>
          <a:prstGeom prst="rect">
            <a:avLst/>
          </a:prstGeom>
          <a:noFill/>
          <a:ln/>
        </p:spPr>
        <p:txBody>
          <a:bodyPr wrap="none" lIns="0" tIns="0" rIns="0" bIns="0" rtlCol="0" anchor="t"/>
          <a:lstStyle/>
          <a:p>
            <a:pPr algn="l" indent="0" marL="0">
              <a:lnSpc>
                <a:spcPct val="92000"/>
              </a:lnSpc>
              <a:buNone/>
            </a:pPr>
            <a:r>
              <a:rPr lang="en-US" sz="1700" b="1" dirty="0">
                <a:solidFill>
                  <a:srgbClr val="333F70"/>
                </a:solidFill>
                <a:latin typeface="Unbounded Bold" pitchFamily="34" charset="0"/>
                <a:ea typeface="Unbounded Bold" pitchFamily="34" charset="-122"/>
                <a:cs typeface="Unbounded Bold" pitchFamily="34" charset="-120"/>
              </a:rPr>
              <a:t>Supplies:</a:t>
            </a:r>
            <a:endParaRPr lang="en-US" sz="1700" dirty="0"/>
          </a:p>
        </p:txBody>
      </p:sp>
      <p:sp>
        <p:nvSpPr>
          <p:cNvPr id="7" name="Text 4"/>
          <p:cNvSpPr/>
          <p:nvPr/>
        </p:nvSpPr>
        <p:spPr>
          <a:xfrm>
            <a:off x="558786" y="4079260"/>
            <a:ext cx="2425639"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Food, wood, fibers, fresh water, chemicals used in medicines</a:t>
            </a:r>
            <a:endParaRPr lang="en-US" sz="1400" dirty="0"/>
          </a:p>
        </p:txBody>
      </p:sp>
      <p:sp>
        <p:nvSpPr>
          <p:cNvPr id="8" name="Shape 5"/>
          <p:cNvSpPr/>
          <p:nvPr/>
        </p:nvSpPr>
        <p:spPr>
          <a:xfrm>
            <a:off x="3289218" y="3553222"/>
            <a:ext cx="2730432" cy="1902023"/>
          </a:xfrm>
          <a:prstGeom prst="roundRect">
            <a:avLst>
              <a:gd name="adj" fmla="val 3926"/>
            </a:avLst>
          </a:prstGeom>
          <a:solidFill>
            <a:srgbClr val="D6F5EE"/>
          </a:solidFill>
          <a:ln/>
        </p:spPr>
        <p:txBody>
          <a:bodyPr/>
          <a:p/>
        </p:txBody>
      </p:sp>
      <p:sp>
        <p:nvSpPr>
          <p:cNvPr id="9" name="Text 6"/>
          <p:cNvSpPr/>
          <p:nvPr/>
        </p:nvSpPr>
        <p:spPr>
          <a:xfrm>
            <a:off x="3441614" y="3721442"/>
            <a:ext cx="2425639" cy="474861"/>
          </a:xfrm>
          <a:prstGeom prst="rect">
            <a:avLst/>
          </a:prstGeom>
          <a:noFill/>
          <a:ln/>
        </p:spPr>
        <p:txBody>
          <a:bodyPr wrap="square" lIns="0" tIns="0" rIns="0" bIns="0" rtlCol="0" anchor="t">
            <a:normAutofit/>
          </a:bodyPr>
          <a:lstStyle/>
          <a:p>
            <a:pPr algn="l" indent="0" marL="0">
              <a:lnSpc>
                <a:spcPct val="92000"/>
              </a:lnSpc>
              <a:buNone/>
            </a:pPr>
            <a:r>
              <a:rPr lang="en-US" sz="1700" b="1" dirty="0">
                <a:solidFill>
                  <a:srgbClr val="333F70"/>
                </a:solidFill>
                <a:latin typeface="Unbounded Bold" pitchFamily="34" charset="0"/>
                <a:ea typeface="Unbounded Bold" pitchFamily="34" charset="-122"/>
                <a:cs typeface="Unbounded Bold" pitchFamily="34" charset="-120"/>
              </a:rPr>
              <a:t>Keeps the system running:</a:t>
            </a:r>
            <a:endParaRPr lang="en-US" sz="1700" dirty="0"/>
          </a:p>
        </p:txBody>
      </p:sp>
      <p:sp>
        <p:nvSpPr>
          <p:cNvPr id="10" name="Text 7"/>
          <p:cNvSpPr/>
          <p:nvPr/>
        </p:nvSpPr>
        <p:spPr>
          <a:xfrm>
            <a:off x="3441614" y="4316690"/>
            <a:ext cx="2425639"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Photosynthesis, decomposition, soil formation, nutrient cycling</a:t>
            </a:r>
            <a:endParaRPr lang="en-US" sz="1400" dirty="0"/>
          </a:p>
        </p:txBody>
      </p:sp>
      <p:sp>
        <p:nvSpPr>
          <p:cNvPr id="11" name="Shape 8"/>
          <p:cNvSpPr/>
          <p:nvPr/>
        </p:nvSpPr>
        <p:spPr>
          <a:xfrm>
            <a:off x="6172046" y="3553222"/>
            <a:ext cx="2730432" cy="1902023"/>
          </a:xfrm>
          <a:prstGeom prst="roundRect">
            <a:avLst>
              <a:gd name="adj" fmla="val 3926"/>
            </a:avLst>
          </a:prstGeom>
          <a:solidFill>
            <a:srgbClr val="D6F5EE"/>
          </a:solidFill>
          <a:ln/>
        </p:spPr>
        <p:txBody>
          <a:bodyPr/>
          <a:p/>
        </p:txBody>
      </p:sp>
      <p:sp>
        <p:nvSpPr>
          <p:cNvPr id="12" name="Text 9"/>
          <p:cNvSpPr/>
          <p:nvPr/>
        </p:nvSpPr>
        <p:spPr>
          <a:xfrm>
            <a:off x="6324442" y="3721442"/>
            <a:ext cx="2425639" cy="474861"/>
          </a:xfrm>
          <a:prstGeom prst="rect">
            <a:avLst/>
          </a:prstGeom>
          <a:noFill/>
          <a:ln/>
        </p:spPr>
        <p:txBody>
          <a:bodyPr wrap="square" lIns="0" tIns="0" rIns="0" bIns="0" rtlCol="0" anchor="t">
            <a:normAutofit/>
          </a:bodyPr>
          <a:lstStyle/>
          <a:p>
            <a:pPr algn="l" indent="0" marL="0">
              <a:lnSpc>
                <a:spcPct val="92000"/>
              </a:lnSpc>
              <a:buNone/>
            </a:pPr>
            <a:r>
              <a:rPr lang="en-US" sz="1700" b="1" dirty="0">
                <a:solidFill>
                  <a:srgbClr val="333F70"/>
                </a:solidFill>
                <a:latin typeface="Unbounded Bold" pitchFamily="34" charset="0"/>
                <a:ea typeface="Unbounded Bold" pitchFamily="34" charset="-122"/>
                <a:cs typeface="Unbounded Bold" pitchFamily="34" charset="-120"/>
              </a:rPr>
              <a:t>Regulates and protects:</a:t>
            </a:r>
            <a:endParaRPr lang="en-US" sz="1700" dirty="0"/>
          </a:p>
        </p:txBody>
      </p:sp>
      <p:sp>
        <p:nvSpPr>
          <p:cNvPr id="13" name="Text 10"/>
          <p:cNvSpPr/>
          <p:nvPr/>
        </p:nvSpPr>
        <p:spPr>
          <a:xfrm>
            <a:off x="6324442" y="4316690"/>
            <a:ext cx="2425639" cy="995363"/>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Pollination, water filtering, flood and erosion control, pest and disease control, carbon storage</a:t>
            </a:r>
            <a:endParaRPr lang="en-US" sz="1400" dirty="0"/>
          </a:p>
        </p:txBody>
      </p:sp>
      <p:sp>
        <p:nvSpPr>
          <p:cNvPr id="14" name="Shape 11"/>
          <p:cNvSpPr/>
          <p:nvPr/>
        </p:nvSpPr>
        <p:spPr>
          <a:xfrm>
            <a:off x="9054873" y="3553222"/>
            <a:ext cx="2730432" cy="1902023"/>
          </a:xfrm>
          <a:prstGeom prst="roundRect">
            <a:avLst>
              <a:gd name="adj" fmla="val 3926"/>
            </a:avLst>
          </a:prstGeom>
          <a:solidFill>
            <a:srgbClr val="D6F5EE"/>
          </a:solidFill>
          <a:ln/>
        </p:spPr>
        <p:txBody>
          <a:bodyPr/>
          <a:p/>
        </p:txBody>
      </p:sp>
      <p:sp>
        <p:nvSpPr>
          <p:cNvPr id="15" name="Text 12"/>
          <p:cNvSpPr/>
          <p:nvPr/>
        </p:nvSpPr>
        <p:spPr>
          <a:xfrm>
            <a:off x="9207270" y="3721442"/>
            <a:ext cx="2425639" cy="474861"/>
          </a:xfrm>
          <a:prstGeom prst="rect">
            <a:avLst/>
          </a:prstGeom>
          <a:noFill/>
          <a:ln/>
        </p:spPr>
        <p:txBody>
          <a:bodyPr wrap="square" lIns="0" tIns="0" rIns="0" bIns="0" rtlCol="0" anchor="t">
            <a:normAutofit/>
          </a:bodyPr>
          <a:lstStyle/>
          <a:p>
            <a:pPr algn="l" indent="0" marL="0">
              <a:lnSpc>
                <a:spcPct val="92000"/>
              </a:lnSpc>
              <a:buNone/>
            </a:pPr>
            <a:r>
              <a:rPr lang="en-US" sz="1700" b="1" dirty="0">
                <a:solidFill>
                  <a:srgbClr val="333F70"/>
                </a:solidFill>
                <a:latin typeface="Unbounded Bold" pitchFamily="34" charset="0"/>
                <a:ea typeface="Unbounded Bold" pitchFamily="34" charset="-122"/>
                <a:cs typeface="Unbounded Bold" pitchFamily="34" charset="-120"/>
              </a:rPr>
              <a:t>Enriches people's lives:</a:t>
            </a:r>
            <a:endParaRPr lang="en-US" sz="1700" dirty="0"/>
          </a:p>
        </p:txBody>
      </p:sp>
      <p:sp>
        <p:nvSpPr>
          <p:cNvPr id="16" name="Text 13"/>
          <p:cNvSpPr/>
          <p:nvPr/>
        </p:nvSpPr>
        <p:spPr>
          <a:xfrm>
            <a:off x="9207270" y="4316690"/>
            <a:ext cx="2425639"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Recreation, beauty, culture, scientific discovery</a:t>
            </a:r>
            <a:endParaRPr lang="en-US" sz="1400" dirty="0"/>
          </a:p>
        </p:txBody>
      </p:sp>
      <p:sp>
        <p:nvSpPr>
          <p:cNvPr id="17" name="Text 14"/>
          <p:cNvSpPr/>
          <p:nvPr/>
        </p:nvSpPr>
        <p:spPr>
          <a:xfrm>
            <a:off x="406390" y="5623203"/>
            <a:ext cx="11378915" cy="497681"/>
          </a:xfrm>
          <a:prstGeom prst="rect">
            <a:avLst/>
          </a:prstGeom>
          <a:noFill/>
          <a:ln/>
        </p:spPr>
        <p:txBody>
          <a:bodyPr wrap="square" lIns="0" tIns="0" rIns="0" bIns="0" rtlCol="0" anchor="t">
            <a:normAutofit/>
          </a:bodyPr>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One common way to group services, from a 2005 international assessment that lists pollination as regulating. Many services fit more than one group: pollination also keeps plants reproducing and supplies food.</a:t>
            </a:r>
            <a:endParaRPr lang="en-US" sz="1400" dirty="0"/>
          </a:p>
        </p:txBody>
      </p:sp>
      <p:sp>
        <p:nvSpPr>
          <p:cNvPr id="18" name="Text 15"/>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050111"/>
            <a:ext cx="7315017"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Vocabulary in context</a:t>
            </a:r>
            <a:endParaRPr lang="en-US" sz="1400" dirty="0"/>
          </a:p>
        </p:txBody>
      </p:sp>
      <p:sp>
        <p:nvSpPr>
          <p:cNvPr id="4" name="Text 1"/>
          <p:cNvSpPr/>
          <p:nvPr/>
        </p:nvSpPr>
        <p:spPr>
          <a:xfrm>
            <a:off x="4876678" y="1614034"/>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Words for what nature provides</a:t>
            </a:r>
            <a:endParaRPr lang="en-US" sz="3200" dirty="0"/>
          </a:p>
        </p:txBody>
      </p:sp>
      <p:sp>
        <p:nvSpPr>
          <p:cNvPr id="5" name="Text 2"/>
          <p:cNvSpPr/>
          <p:nvPr/>
        </p:nvSpPr>
        <p:spPr>
          <a:xfrm>
            <a:off x="4876678" y="2672338"/>
            <a:ext cx="6705432"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ecosystem service</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A benefit people get from the normal work of an ecosystem's living and nonliving parts.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Native bees nesting in an oak woodland pollinate the orchard next door.</a:t>
            </a:r>
            <a:endParaRPr lang="en-US" sz="1400" dirty="0"/>
          </a:p>
        </p:txBody>
      </p:sp>
      <p:sp>
        <p:nvSpPr>
          <p:cNvPr id="6" name="Text 3"/>
          <p:cNvSpPr/>
          <p:nvPr/>
        </p:nvSpPr>
        <p:spPr>
          <a:xfrm>
            <a:off x="4876678" y="3876060"/>
            <a:ext cx="6705432"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natural resource</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A material or energy source from nature that people use; some are grown by ecosystems, some form by geology.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Lumber is grown by a forest; copper ore formed in rock.</a:t>
            </a:r>
            <a:endParaRPr lang="en-US" sz="1400" dirty="0"/>
          </a:p>
        </p:txBody>
      </p:sp>
      <p:sp>
        <p:nvSpPr>
          <p:cNvPr id="7" name="Text 4"/>
          <p:cNvSpPr/>
          <p:nvPr/>
        </p:nvSpPr>
        <p:spPr>
          <a:xfrm>
            <a:off x="4876678" y="5079782"/>
            <a:ext cx="6705432"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biodiversity</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The variety of life in a place: how many kinds of organisms, and how much individuals of each kind differ.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A wild banana forest holds many kinds of bananas with different traits.</a:t>
            </a:r>
            <a:endParaRPr lang="en-US" sz="1400" dirty="0"/>
          </a:p>
        </p:txBody>
      </p:sp>
      <p:sp>
        <p:nvSpPr>
          <p:cNvPr id="8" name="Shape 5"/>
          <p:cNvSpPr/>
          <p:nvPr/>
        </p:nvSpPr>
        <p:spPr>
          <a:xfrm>
            <a:off x="4876678" y="3631902"/>
            <a:ext cx="6705432" cy="12700"/>
          </a:xfrm>
          <a:prstGeom prst="rect">
            <a:avLst/>
          </a:prstGeom>
          <a:solidFill>
            <a:srgbClr val="000000">
              <a:alpha val="8000"/>
            </a:srgbClr>
          </a:solidFill>
          <a:ln/>
        </p:spPr>
        <p:txBody>
          <a:bodyPr/>
          <a:p/>
        </p:txBody>
      </p:sp>
      <p:sp>
        <p:nvSpPr>
          <p:cNvPr id="9" name="Shape 6"/>
          <p:cNvSpPr/>
          <p:nvPr/>
        </p:nvSpPr>
        <p:spPr>
          <a:xfrm>
            <a:off x="4876678" y="4835624"/>
            <a:ext cx="6705432" cy="12700"/>
          </a:xfrm>
          <a:prstGeom prst="rect">
            <a:avLst/>
          </a:prstGeom>
          <a:solidFill>
            <a:srgbClr val="000000">
              <a:alpha val="8000"/>
            </a:srgbClr>
          </a:solidFill>
          <a:ln/>
        </p:spPr>
        <p:txBody>
          <a:bodyPr/>
          <a:p/>
        </p:txBody>
      </p:sp>
      <p:sp>
        <p:nvSpPr>
          <p:cNvPr id="10" name="Text 7"/>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436036"/>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The meadow's quiet work: building soil</a:t>
            </a:r>
            <a:endParaRPr lang="en-US" sz="3200" dirty="0"/>
          </a:p>
        </p:txBody>
      </p:sp>
      <p:sp>
        <p:nvSpPr>
          <p:cNvPr id="3" name="Text 1"/>
          <p:cNvSpPr/>
          <p:nvPr/>
        </p:nvSpPr>
        <p:spPr>
          <a:xfrm>
            <a:off x="609585" y="2485132"/>
            <a:ext cx="6309262" cy="2959497"/>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Plants take nutrients such as nitrogen from the soil as they grow, then drop leaves, stems and seeds.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Animals eat plants and one another, leaving wastes and, eventually, their bodies.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Fungi and bacteria break down that dead matter and release nutrients back into the soil.</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Over many years this recycling builds dark, crumbly topsoil that holds water and feeds roots.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Matter cycles; the energy in dead matter is used by decomposers and leaves as heat.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farm stays fertile through the same decomposer work in its own soil.</a:t>
            </a:r>
            <a:endParaRPr lang="en-US" sz="1400" dirty="0"/>
          </a:p>
        </p:txBody>
      </p:sp>
      <p:pic>
        <p:nvPicPr>
          <p:cNvPr id="4"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5" name="Text 2"/>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Shape 0"/>
          <p:cNvSpPr/>
          <p:nvPr/>
        </p:nvSpPr>
        <p:spPr>
          <a:xfrm>
            <a:off x="4267093" y="0"/>
            <a:ext cx="7924602" cy="6858000"/>
          </a:xfrm>
          <a:prstGeom prst="rect">
            <a:avLst/>
          </a:prstGeom>
          <a:solidFill>
            <a:srgbClr val="FFFFFF"/>
          </a:solidFill>
          <a:ln/>
        </p:spPr>
        <p:txBody>
          <a:bodyPr/>
          <a:p/>
        </p:txBody>
      </p:sp>
      <p:sp>
        <p:nvSpPr>
          <p:cNvPr id="4" name="Text 1"/>
          <p:cNvSpPr/>
          <p:nvPr/>
        </p:nvSpPr>
        <p:spPr>
          <a:xfrm>
            <a:off x="4876678" y="1729740"/>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000000"/>
                </a:solidFill>
                <a:latin typeface="Open Sans" pitchFamily="34" charset="0"/>
                <a:ea typeface="Open Sans" pitchFamily="34" charset="-122"/>
                <a:cs typeface="Open Sans" pitchFamily="34" charset="-120"/>
              </a:rPr>
              <a:t>CHECK FOR UNDERSTANDING</a:t>
            </a:r>
            <a:endParaRPr lang="en-US" sz="1050" dirty="0"/>
          </a:p>
        </p:txBody>
      </p:sp>
      <p:sp>
        <p:nvSpPr>
          <p:cNvPr id="5" name="Text 2"/>
          <p:cNvSpPr/>
          <p:nvPr/>
        </p:nvSpPr>
        <p:spPr>
          <a:xfrm>
            <a:off x="4876678" y="2006345"/>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000000"/>
                </a:solidFill>
                <a:latin typeface="Unbounded Bold" pitchFamily="34" charset="0"/>
                <a:ea typeface="Unbounded Bold" pitchFamily="34" charset="-122"/>
                <a:cs typeface="Unbounded Bold" pitchFamily="34" charset="-120"/>
              </a:rPr>
              <a:t>Quick check: service, resource, or neither?</a:t>
            </a:r>
            <a:endParaRPr lang="en-US" sz="3200" dirty="0"/>
          </a:p>
        </p:txBody>
      </p:sp>
      <p:sp>
        <p:nvSpPr>
          <p:cNvPr id="6" name="Text 3"/>
          <p:cNvSpPr/>
          <p:nvPr/>
        </p:nvSpPr>
        <p:spPr>
          <a:xfrm>
            <a:off x="4876678" y="3055441"/>
            <a:ext cx="6705432" cy="142200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000000"/>
                </a:solidFill>
                <a:latin typeface="Open Sans" pitchFamily="34" charset="0"/>
                <a:ea typeface="Open Sans" pitchFamily="34" charset="-122"/>
                <a:cs typeface="Open Sans" pitchFamily="34" charset="-120"/>
              </a:rPr>
              <a:t>Wild bees nesting in a hedgerow visit the blossoms in the next orchard.</a:t>
            </a:r>
            <a:endParaRPr lang="en-US" sz="1400" dirty="0"/>
          </a:p>
          <a:p>
            <a:pPr algn="l" marL="284480" indent="-284480">
              <a:lnSpc>
                <a:spcPct val="117000"/>
              </a:lnSpc>
              <a:buSzPct val="100000"/>
              <a:buChar char="•"/>
            </a:pPr>
            <a:r>
              <a:rPr lang="en-US" sz="1400" dirty="0">
                <a:solidFill>
                  <a:srgbClr val="000000"/>
                </a:solidFill>
                <a:latin typeface="Open Sans" pitchFamily="34" charset="0"/>
                <a:ea typeface="Open Sans" pitchFamily="34" charset="-122"/>
                <a:cs typeface="Open Sans" pitchFamily="34" charset="-120"/>
              </a:rPr>
              <a:t>Copper ore is dug from a mine to make electrical wire.</a:t>
            </a:r>
            <a:endParaRPr lang="en-US" sz="1400" dirty="0"/>
          </a:p>
          <a:p>
            <a:pPr algn="l" marL="284480" indent="-284480">
              <a:lnSpc>
                <a:spcPct val="117000"/>
              </a:lnSpc>
              <a:buSzPct val="100000"/>
              <a:buChar char="•"/>
            </a:pPr>
            <a:r>
              <a:rPr lang="en-US" sz="1400" dirty="0">
                <a:solidFill>
                  <a:srgbClr val="000000"/>
                </a:solidFill>
                <a:latin typeface="Open Sans" pitchFamily="34" charset="0"/>
                <a:ea typeface="Open Sans" pitchFamily="34" charset="-122"/>
                <a:cs typeface="Open Sans" pitchFamily="34" charset="-120"/>
              </a:rPr>
              <a:t>A farmer sprays fertilizer on a field.</a:t>
            </a:r>
            <a:endParaRPr lang="en-US" sz="1400" dirty="0"/>
          </a:p>
          <a:p>
            <a:pPr algn="l" marL="284480" indent="-284480">
              <a:lnSpc>
                <a:spcPct val="117000"/>
              </a:lnSpc>
              <a:buSzPct val="100000"/>
              <a:buChar char="•"/>
            </a:pPr>
            <a:r>
              <a:rPr lang="en-US" sz="1400" dirty="0">
                <a:solidFill>
                  <a:srgbClr val="000000"/>
                </a:solidFill>
                <a:latin typeface="Open Sans" pitchFamily="34" charset="0"/>
                <a:ea typeface="Open Sans" pitchFamily="34" charset="-122"/>
                <a:cs typeface="Open Sans" pitchFamily="34" charset="-120"/>
              </a:rPr>
              <a:t>Marsh grasses slow storm waves before they reach a road.</a:t>
            </a:r>
            <a:endParaRPr lang="en-US" sz="1400" dirty="0"/>
          </a:p>
          <a:p>
            <a:pPr algn="l" marL="284480" indent="-284480">
              <a:lnSpc>
                <a:spcPct val="117000"/>
              </a:lnSpc>
              <a:buSzPct val="100000"/>
              <a:buChar char="•"/>
            </a:pPr>
            <a:r>
              <a:rPr lang="en-US" sz="1400" dirty="0">
                <a:solidFill>
                  <a:srgbClr val="000000"/>
                </a:solidFill>
                <a:latin typeface="Open Sans" pitchFamily="34" charset="0"/>
                <a:ea typeface="Open Sans" pitchFamily="34" charset="-122"/>
                <a:cs typeface="Open Sans" pitchFamily="34" charset="-120"/>
              </a:rPr>
              <a:t>Fungi in a forest floor turn fallen leaves into soil nutrients.</a:t>
            </a:r>
            <a:endParaRPr lang="en-US" sz="1400" dirty="0"/>
          </a:p>
        </p:txBody>
      </p:sp>
      <p:sp>
        <p:nvSpPr>
          <p:cNvPr id="7" name="Text 4"/>
          <p:cNvSpPr/>
          <p:nvPr/>
        </p:nvSpPr>
        <p:spPr>
          <a:xfrm>
            <a:off x="4876678" y="4645402"/>
            <a:ext cx="6705432"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Label each S (an ecosystem service), R (a natural resource but not an ecosystem service), or N (neither: a human action).</a:t>
            </a:r>
            <a:endParaRPr lang="en-US" sz="1400" dirty="0"/>
          </a:p>
        </p:txBody>
      </p:sp>
      <p:sp>
        <p:nvSpPr>
          <p:cNvPr id="8" name="Text 5"/>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311616"/>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Pollination: the first step toward a nut</a:t>
            </a:r>
            <a:endParaRPr lang="en-US" sz="3200" dirty="0"/>
          </a:p>
        </p:txBody>
      </p:sp>
      <p:sp>
        <p:nvSpPr>
          <p:cNvPr id="3" name="Text 1"/>
          <p:cNvSpPr/>
          <p:nvPr/>
        </p:nvSpPr>
        <p:spPr>
          <a:xfrm>
            <a:off x="609585" y="2360712"/>
            <a:ext cx="6309262" cy="3208338"/>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Pollen grains from a flower's anthers carry the male cells a plant needs to make seeds.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Pollination is moving pollen onto a stigma, the sticky tip of the flower's female part.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pollen tube then grows down to an ovule; once fertilized, the ovule becomes a seed.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almond you eat is a seed; its fuzzy hull and shell are the fruit, a cousin of the peach.</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Most almond varieties reject their own pollen: they need pollen from a different, compatible variety.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Wheat, rice and corn are wind- or self-pollinated, so not every crop needs bees.</a:t>
            </a:r>
            <a:endParaRPr lang="en-US" sz="1400" dirty="0"/>
          </a:p>
        </p:txBody>
      </p:sp>
      <p:pic>
        <p:nvPicPr>
          <p:cNvPr id="4"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5" name="Text 2"/>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1714500"/>
          </a:xfrm>
          <a:prstGeom prst="rect">
            <a:avLst/>
          </a:prstGeom>
        </p:spPr>
      </p:pic>
      <p:sp>
        <p:nvSpPr>
          <p:cNvPr id="3" name="Shape 0"/>
          <p:cNvSpPr/>
          <p:nvPr/>
        </p:nvSpPr>
        <p:spPr>
          <a:xfrm>
            <a:off x="0" y="1714500"/>
            <a:ext cx="12191695" cy="5143500"/>
          </a:xfrm>
          <a:prstGeom prst="rect">
            <a:avLst/>
          </a:prstGeom>
          <a:solidFill>
            <a:srgbClr val="192248"/>
          </a:solidFill>
          <a:ln/>
        </p:spPr>
        <p:txBody>
          <a:bodyPr/>
          <a:p/>
        </p:txBody>
      </p:sp>
      <p:sp>
        <p:nvSpPr>
          <p:cNvPr id="4" name="Text 1"/>
          <p:cNvSpPr/>
          <p:nvPr/>
        </p:nvSpPr>
        <p:spPr>
          <a:xfrm>
            <a:off x="457189" y="1974215"/>
            <a:ext cx="1173450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FFFFFF"/>
                </a:solidFill>
                <a:latin typeface="Open Sans" pitchFamily="34" charset="0"/>
                <a:ea typeface="Open Sans" pitchFamily="34" charset="-122"/>
                <a:cs typeface="Open Sans" pitchFamily="34" charset="-120"/>
              </a:rPr>
              <a:t>MODEL</a:t>
            </a:r>
            <a:endParaRPr lang="en-US" sz="1050" dirty="0"/>
          </a:p>
        </p:txBody>
      </p:sp>
      <p:sp>
        <p:nvSpPr>
          <p:cNvPr id="5" name="Text 2"/>
          <p:cNvSpPr/>
          <p:nvPr/>
        </p:nvSpPr>
        <p:spPr>
          <a:xfrm>
            <a:off x="457189" y="2246459"/>
            <a:ext cx="11277318" cy="279400"/>
          </a:xfrm>
          <a:prstGeom prst="rect">
            <a:avLst/>
          </a:prstGeom>
          <a:noFill/>
          <a:ln/>
        </p:spPr>
        <p:txBody>
          <a:bodyPr wrap="none" lIns="0" tIns="0" rIns="0" bIns="0" rtlCol="0" anchor="t"/>
          <a:lstStyle/>
          <a:p>
            <a:pPr algn="l" indent="0" marL="0">
              <a:lnSpc>
                <a:spcPct val="92000"/>
              </a:lnSpc>
              <a:buNone/>
            </a:pPr>
            <a:r>
              <a:rPr lang="en-US" sz="2000" b="1" dirty="0">
                <a:solidFill>
                  <a:srgbClr val="FFFFFF"/>
                </a:solidFill>
                <a:latin typeface="Unbounded Bold" pitchFamily="34" charset="0"/>
                <a:ea typeface="Unbounded Bold" pitchFamily="34" charset="-122"/>
                <a:cs typeface="Unbounded Bold" pitchFamily="34" charset="-120"/>
              </a:rPr>
              <a:t>From blossom to almond</a:t>
            </a:r>
            <a:endParaRPr lang="en-US" sz="2000" dirty="0"/>
          </a:p>
        </p:txBody>
      </p:sp>
      <p:sp>
        <p:nvSpPr>
          <p:cNvPr id="6" name="Text 3"/>
          <p:cNvSpPr/>
          <p:nvPr/>
        </p:nvSpPr>
        <p:spPr>
          <a:xfrm>
            <a:off x="457189" y="2643763"/>
            <a:ext cx="11734506" cy="248841"/>
          </a:xfrm>
          <a:prstGeom prst="rect">
            <a:avLst/>
          </a:prstGeom>
          <a:noFill/>
          <a:ln/>
        </p:spPr>
        <p:txBody>
          <a:bodyPr wrap="none" lIns="0" tIns="0" rIns="0" bIns="0" rtlCol="0" anchor="t"/>
          <a:lstStyle/>
          <a:p>
            <a:pPr algn="l" indent="0" marL="0">
              <a:lnSpc>
                <a:spcPct val="117000"/>
              </a:lnSpc>
              <a:buNone/>
            </a:pPr>
            <a:r>
              <a:rPr lang="en-US" sz="1400" b="1" dirty="0">
                <a:solidFill>
                  <a:srgbClr val="FFFFFF"/>
                </a:solidFill>
                <a:latin typeface="Open Sans Bold" pitchFamily="34" charset="0"/>
                <a:ea typeface="Open Sans Bold" pitchFamily="34" charset="-122"/>
                <a:cs typeface="Open Sans Bold" pitchFamily="34" charset="-120"/>
              </a:rPr>
              <a:t>Model: Cross-pollination in an almond orchard</a:t>
            </a:r>
            <a:endParaRPr lang="en-US" sz="1400" dirty="0"/>
          </a:p>
        </p:txBody>
      </p:sp>
      <p:sp>
        <p:nvSpPr>
          <p:cNvPr id="7" name="Shape 4"/>
          <p:cNvSpPr/>
          <p:nvPr/>
        </p:nvSpPr>
        <p:spPr>
          <a:xfrm>
            <a:off x="457189" y="3042146"/>
            <a:ext cx="3682908" cy="1500882"/>
          </a:xfrm>
          <a:prstGeom prst="rect">
            <a:avLst/>
          </a:prstGeom>
          <a:solidFill>
            <a:srgbClr val="192248"/>
          </a:solidFill>
          <a:ln/>
        </p:spPr>
        <p:txBody>
          <a:bodyPr/>
          <a:p/>
        </p:txBody>
      </p:sp>
      <p:sp>
        <p:nvSpPr>
          <p:cNvPr id="8" name="Text 5"/>
          <p:cNvSpPr/>
          <p:nvPr/>
        </p:nvSpPr>
        <p:spPr>
          <a:xfrm>
            <a:off x="685783" y="3306266"/>
            <a:ext cx="812978" cy="177800"/>
          </a:xfrm>
          <a:prstGeom prst="rect">
            <a:avLst/>
          </a:prstGeom>
          <a:noFill/>
          <a:ln/>
        </p:spPr>
        <p:txBody>
          <a:bodyPr wrap="none" lIns="0" tIns="0" rIns="0" bIns="0" rtlCol="0" anchor="t"/>
          <a:lstStyle/>
          <a:p>
            <a:pPr algn="l" indent="0" marL="0">
              <a:lnSpc>
                <a:spcPct val="83000"/>
              </a:lnSpc>
              <a:buNone/>
            </a:pPr>
            <a:r>
              <a:rPr lang="en-US" sz="1400" dirty="0">
                <a:solidFill>
                  <a:srgbClr val="FFFFFF"/>
                </a:solidFill>
                <a:latin typeface="Open Sans SemiBold" pitchFamily="34" charset="0"/>
                <a:ea typeface="Open Sans SemiBold" pitchFamily="34" charset="-122"/>
                <a:cs typeface="Open Sans SemiBold" pitchFamily="34" charset="-120"/>
              </a:rPr>
              <a:t>01</a:t>
            </a:r>
            <a:endParaRPr lang="en-US" sz="1400" dirty="0"/>
          </a:p>
        </p:txBody>
      </p:sp>
      <p:sp>
        <p:nvSpPr>
          <p:cNvPr id="9" name="Text 6"/>
          <p:cNvSpPr/>
          <p:nvPr/>
        </p:nvSpPr>
        <p:spPr>
          <a:xfrm>
            <a:off x="1066972" y="3279954"/>
            <a:ext cx="2844530"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FFFFFF"/>
                </a:solidFill>
                <a:latin typeface="Open Sans" pitchFamily="34" charset="0"/>
                <a:ea typeface="Open Sans" pitchFamily="34" charset="-122"/>
                <a:cs typeface="Open Sans" pitchFamily="34" charset="-120"/>
              </a:rPr>
              <a:t>Bee feeds at a Nonpareil blossom → (brushes the anthers)</a:t>
            </a:r>
            <a:endParaRPr lang="en-US" sz="1400" dirty="0"/>
          </a:p>
        </p:txBody>
      </p:sp>
      <p:sp>
        <p:nvSpPr>
          <p:cNvPr id="10" name="Shape 7"/>
          <p:cNvSpPr/>
          <p:nvPr/>
        </p:nvSpPr>
        <p:spPr>
          <a:xfrm>
            <a:off x="4292493" y="3042146"/>
            <a:ext cx="3606710" cy="1500882"/>
          </a:xfrm>
          <a:prstGeom prst="rect">
            <a:avLst/>
          </a:prstGeom>
          <a:solidFill>
            <a:srgbClr val="192248"/>
          </a:solidFill>
          <a:ln/>
        </p:spPr>
        <p:txBody>
          <a:bodyPr/>
          <a:p/>
        </p:txBody>
      </p:sp>
      <p:sp>
        <p:nvSpPr>
          <p:cNvPr id="11" name="Text 8"/>
          <p:cNvSpPr/>
          <p:nvPr/>
        </p:nvSpPr>
        <p:spPr>
          <a:xfrm>
            <a:off x="4521087" y="3306266"/>
            <a:ext cx="812978" cy="177800"/>
          </a:xfrm>
          <a:prstGeom prst="rect">
            <a:avLst/>
          </a:prstGeom>
          <a:noFill/>
          <a:ln/>
        </p:spPr>
        <p:txBody>
          <a:bodyPr wrap="none" lIns="0" tIns="0" rIns="0" bIns="0" rtlCol="0" anchor="t"/>
          <a:lstStyle/>
          <a:p>
            <a:pPr algn="l" indent="0" marL="0">
              <a:lnSpc>
                <a:spcPct val="83000"/>
              </a:lnSpc>
              <a:buNone/>
            </a:pPr>
            <a:r>
              <a:rPr lang="en-US" sz="1400" dirty="0">
                <a:solidFill>
                  <a:srgbClr val="FFFFFF"/>
                </a:solidFill>
                <a:latin typeface="Open Sans SemiBold" pitchFamily="34" charset="0"/>
                <a:ea typeface="Open Sans SemiBold" pitchFamily="34" charset="-122"/>
                <a:cs typeface="Open Sans SemiBold" pitchFamily="34" charset="-120"/>
              </a:rPr>
              <a:t>02</a:t>
            </a:r>
            <a:endParaRPr lang="en-US" sz="1400" dirty="0"/>
          </a:p>
        </p:txBody>
      </p:sp>
      <p:sp>
        <p:nvSpPr>
          <p:cNvPr id="12" name="Text 9"/>
          <p:cNvSpPr/>
          <p:nvPr/>
        </p:nvSpPr>
        <p:spPr>
          <a:xfrm>
            <a:off x="4902276" y="3279954"/>
            <a:ext cx="2768332"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FFFFFF"/>
                </a:solidFill>
                <a:latin typeface="Open Sans" pitchFamily="34" charset="0"/>
                <a:ea typeface="Open Sans" pitchFamily="34" charset="-122"/>
                <a:cs typeface="Open Sans" pitchFamily="34" charset="-120"/>
              </a:rPr>
              <a:t>Pollen sticks to its hairy body → (crosses to the next row)</a:t>
            </a:r>
            <a:endParaRPr lang="en-US" sz="1400" dirty="0"/>
          </a:p>
        </p:txBody>
      </p:sp>
      <p:sp>
        <p:nvSpPr>
          <p:cNvPr id="13" name="Shape 10"/>
          <p:cNvSpPr/>
          <p:nvPr/>
        </p:nvSpPr>
        <p:spPr>
          <a:xfrm>
            <a:off x="8051599" y="3042146"/>
            <a:ext cx="3682908" cy="1500882"/>
          </a:xfrm>
          <a:prstGeom prst="rect">
            <a:avLst/>
          </a:prstGeom>
          <a:solidFill>
            <a:srgbClr val="192248"/>
          </a:solidFill>
          <a:ln/>
        </p:spPr>
        <p:txBody>
          <a:bodyPr/>
          <a:p/>
        </p:txBody>
      </p:sp>
      <p:sp>
        <p:nvSpPr>
          <p:cNvPr id="14" name="Text 11"/>
          <p:cNvSpPr/>
          <p:nvPr/>
        </p:nvSpPr>
        <p:spPr>
          <a:xfrm>
            <a:off x="8280193" y="3306266"/>
            <a:ext cx="812978" cy="177800"/>
          </a:xfrm>
          <a:prstGeom prst="rect">
            <a:avLst/>
          </a:prstGeom>
          <a:noFill/>
          <a:ln/>
        </p:spPr>
        <p:txBody>
          <a:bodyPr wrap="none" lIns="0" tIns="0" rIns="0" bIns="0" rtlCol="0" anchor="t"/>
          <a:lstStyle/>
          <a:p>
            <a:pPr algn="l" indent="0" marL="0">
              <a:lnSpc>
                <a:spcPct val="83000"/>
              </a:lnSpc>
              <a:buNone/>
            </a:pPr>
            <a:r>
              <a:rPr lang="en-US" sz="1400" dirty="0">
                <a:solidFill>
                  <a:srgbClr val="FFFFFF"/>
                </a:solidFill>
                <a:latin typeface="Open Sans SemiBold" pitchFamily="34" charset="0"/>
                <a:ea typeface="Open Sans SemiBold" pitchFamily="34" charset="-122"/>
                <a:cs typeface="Open Sans SemiBold" pitchFamily="34" charset="-120"/>
              </a:rPr>
              <a:t>03</a:t>
            </a:r>
            <a:endParaRPr lang="en-US" sz="1400" dirty="0"/>
          </a:p>
        </p:txBody>
      </p:sp>
      <p:sp>
        <p:nvSpPr>
          <p:cNvPr id="15" name="Text 12"/>
          <p:cNvSpPr/>
          <p:nvPr/>
        </p:nvSpPr>
        <p:spPr>
          <a:xfrm>
            <a:off x="8661382" y="3279954"/>
            <a:ext cx="2844530"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FFFFFF"/>
                </a:solidFill>
                <a:latin typeface="Open Sans" pitchFamily="34" charset="0"/>
                <a:ea typeface="Open Sans" pitchFamily="34" charset="-122"/>
                <a:cs typeface="Open Sans" pitchFamily="34" charset="-120"/>
              </a:rPr>
              <a:t>Bee flies to a pollinizer-variety tree → (presses into a blossom)</a:t>
            </a:r>
            <a:endParaRPr lang="en-US" sz="1400" dirty="0"/>
          </a:p>
        </p:txBody>
      </p:sp>
      <p:sp>
        <p:nvSpPr>
          <p:cNvPr id="16" name="Shape 13"/>
          <p:cNvSpPr/>
          <p:nvPr/>
        </p:nvSpPr>
        <p:spPr>
          <a:xfrm>
            <a:off x="457189" y="4695428"/>
            <a:ext cx="3682908" cy="1500981"/>
          </a:xfrm>
          <a:prstGeom prst="rect">
            <a:avLst/>
          </a:prstGeom>
          <a:solidFill>
            <a:srgbClr val="192248"/>
          </a:solidFill>
          <a:ln/>
        </p:spPr>
        <p:txBody>
          <a:bodyPr/>
          <a:p/>
        </p:txBody>
      </p:sp>
      <p:sp>
        <p:nvSpPr>
          <p:cNvPr id="17" name="Text 14"/>
          <p:cNvSpPr/>
          <p:nvPr/>
        </p:nvSpPr>
        <p:spPr>
          <a:xfrm>
            <a:off x="685783" y="4959548"/>
            <a:ext cx="812978" cy="177800"/>
          </a:xfrm>
          <a:prstGeom prst="rect">
            <a:avLst/>
          </a:prstGeom>
          <a:noFill/>
          <a:ln/>
        </p:spPr>
        <p:txBody>
          <a:bodyPr wrap="none" lIns="0" tIns="0" rIns="0" bIns="0" rtlCol="0" anchor="t"/>
          <a:lstStyle/>
          <a:p>
            <a:pPr algn="l" indent="0" marL="0">
              <a:lnSpc>
                <a:spcPct val="83000"/>
              </a:lnSpc>
              <a:buNone/>
            </a:pPr>
            <a:r>
              <a:rPr lang="en-US" sz="1400" dirty="0">
                <a:solidFill>
                  <a:srgbClr val="FFFFFF"/>
                </a:solidFill>
                <a:latin typeface="Open Sans SemiBold" pitchFamily="34" charset="0"/>
                <a:ea typeface="Open Sans SemiBold" pitchFamily="34" charset="-122"/>
                <a:cs typeface="Open Sans SemiBold" pitchFamily="34" charset="-120"/>
              </a:rPr>
              <a:t>04</a:t>
            </a:r>
            <a:endParaRPr lang="en-US" sz="1400" dirty="0"/>
          </a:p>
        </p:txBody>
      </p:sp>
      <p:sp>
        <p:nvSpPr>
          <p:cNvPr id="18" name="Text 15"/>
          <p:cNvSpPr/>
          <p:nvPr/>
        </p:nvSpPr>
        <p:spPr>
          <a:xfrm>
            <a:off x="1066972" y="4933236"/>
            <a:ext cx="2844530"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FFFFFF"/>
                </a:solidFill>
                <a:latin typeface="Open Sans" pitchFamily="34" charset="0"/>
                <a:ea typeface="Open Sans" pitchFamily="34" charset="-122"/>
                <a:cs typeface="Open Sans" pitchFamily="34" charset="-120"/>
              </a:rPr>
              <a:t>Nonpareil pollen lands on a stigma → (a tube grows down)</a:t>
            </a:r>
            <a:endParaRPr lang="en-US" sz="1400" dirty="0"/>
          </a:p>
        </p:txBody>
      </p:sp>
      <p:sp>
        <p:nvSpPr>
          <p:cNvPr id="19" name="Shape 16"/>
          <p:cNvSpPr/>
          <p:nvPr/>
        </p:nvSpPr>
        <p:spPr>
          <a:xfrm>
            <a:off x="4292493" y="4695428"/>
            <a:ext cx="3606710" cy="1500981"/>
          </a:xfrm>
          <a:prstGeom prst="rect">
            <a:avLst/>
          </a:prstGeom>
          <a:solidFill>
            <a:srgbClr val="192248"/>
          </a:solidFill>
          <a:ln/>
        </p:spPr>
        <p:txBody>
          <a:bodyPr/>
          <a:p/>
        </p:txBody>
      </p:sp>
      <p:sp>
        <p:nvSpPr>
          <p:cNvPr id="20" name="Text 17"/>
          <p:cNvSpPr/>
          <p:nvPr/>
        </p:nvSpPr>
        <p:spPr>
          <a:xfrm>
            <a:off x="4521087" y="4959548"/>
            <a:ext cx="812978" cy="177800"/>
          </a:xfrm>
          <a:prstGeom prst="rect">
            <a:avLst/>
          </a:prstGeom>
          <a:noFill/>
          <a:ln/>
        </p:spPr>
        <p:txBody>
          <a:bodyPr wrap="none" lIns="0" tIns="0" rIns="0" bIns="0" rtlCol="0" anchor="t"/>
          <a:lstStyle/>
          <a:p>
            <a:pPr algn="l" indent="0" marL="0">
              <a:lnSpc>
                <a:spcPct val="83000"/>
              </a:lnSpc>
              <a:buNone/>
            </a:pPr>
            <a:r>
              <a:rPr lang="en-US" sz="1400" dirty="0">
                <a:solidFill>
                  <a:srgbClr val="FFFFFF"/>
                </a:solidFill>
                <a:latin typeface="Open Sans SemiBold" pitchFamily="34" charset="0"/>
                <a:ea typeface="Open Sans SemiBold" pitchFamily="34" charset="-122"/>
                <a:cs typeface="Open Sans SemiBold" pitchFamily="34" charset="-120"/>
              </a:rPr>
              <a:t>05</a:t>
            </a:r>
            <a:endParaRPr lang="en-US" sz="1400" dirty="0"/>
          </a:p>
        </p:txBody>
      </p:sp>
      <p:sp>
        <p:nvSpPr>
          <p:cNvPr id="21" name="Text 18"/>
          <p:cNvSpPr/>
          <p:nvPr/>
        </p:nvSpPr>
        <p:spPr>
          <a:xfrm>
            <a:off x="4902276" y="4933236"/>
            <a:ext cx="2768332"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FFFFFF"/>
                </a:solidFill>
                <a:latin typeface="Open Sans" pitchFamily="34" charset="0"/>
                <a:ea typeface="Open Sans" pitchFamily="34" charset="-122"/>
                <a:cs typeface="Open Sans" pitchFamily="34" charset="-120"/>
              </a:rPr>
              <a:t>Pollen tube reaches the ovule → (fertilized ovule develops)</a:t>
            </a:r>
            <a:endParaRPr lang="en-US" sz="1400" dirty="0"/>
          </a:p>
        </p:txBody>
      </p:sp>
      <p:sp>
        <p:nvSpPr>
          <p:cNvPr id="22" name="Shape 19"/>
          <p:cNvSpPr/>
          <p:nvPr/>
        </p:nvSpPr>
        <p:spPr>
          <a:xfrm>
            <a:off x="8051599" y="4695428"/>
            <a:ext cx="3682908" cy="1500981"/>
          </a:xfrm>
          <a:prstGeom prst="rect">
            <a:avLst/>
          </a:prstGeom>
          <a:solidFill>
            <a:srgbClr val="192248"/>
          </a:solidFill>
          <a:ln/>
        </p:spPr>
        <p:txBody>
          <a:bodyPr/>
          <a:p/>
        </p:txBody>
      </p:sp>
      <p:sp>
        <p:nvSpPr>
          <p:cNvPr id="23" name="Text 20"/>
          <p:cNvSpPr/>
          <p:nvPr/>
        </p:nvSpPr>
        <p:spPr>
          <a:xfrm>
            <a:off x="8280193" y="4959548"/>
            <a:ext cx="812978" cy="177800"/>
          </a:xfrm>
          <a:prstGeom prst="rect">
            <a:avLst/>
          </a:prstGeom>
          <a:noFill/>
          <a:ln/>
        </p:spPr>
        <p:txBody>
          <a:bodyPr wrap="none" lIns="0" tIns="0" rIns="0" bIns="0" rtlCol="0" anchor="t"/>
          <a:lstStyle/>
          <a:p>
            <a:pPr algn="l" indent="0" marL="0">
              <a:lnSpc>
                <a:spcPct val="83000"/>
              </a:lnSpc>
              <a:buNone/>
            </a:pPr>
            <a:r>
              <a:rPr lang="en-US" sz="1400" dirty="0">
                <a:solidFill>
                  <a:srgbClr val="FFFFFF"/>
                </a:solidFill>
                <a:latin typeface="Open Sans SemiBold" pitchFamily="34" charset="0"/>
                <a:ea typeface="Open Sans SemiBold" pitchFamily="34" charset="-122"/>
                <a:cs typeface="Open Sans SemiBold" pitchFamily="34" charset="-120"/>
              </a:rPr>
              <a:t>06</a:t>
            </a:r>
            <a:endParaRPr lang="en-US" sz="1400" dirty="0"/>
          </a:p>
        </p:txBody>
      </p:sp>
      <p:sp>
        <p:nvSpPr>
          <p:cNvPr id="24" name="Text 21"/>
          <p:cNvSpPr/>
          <p:nvPr/>
        </p:nvSpPr>
        <p:spPr>
          <a:xfrm>
            <a:off x="8661382" y="4933236"/>
            <a:ext cx="2844530"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FFFFFF"/>
                </a:solidFill>
                <a:latin typeface="Open Sans" pitchFamily="34" charset="0"/>
                <a:ea typeface="Open Sans" pitchFamily="34" charset="-122"/>
                <a:cs typeface="Open Sans" pitchFamily="34" charset="-120"/>
              </a:rPr>
              <a:t>Seed grows into a nut by late summer</a:t>
            </a:r>
            <a:endParaRPr lang="en-US" sz="1400" dirty="0"/>
          </a:p>
        </p:txBody>
      </p:sp>
      <p:sp>
        <p:nvSpPr>
          <p:cNvPr id="25" name="Text 22"/>
          <p:cNvSpPr/>
          <p:nvPr/>
        </p:nvSpPr>
        <p:spPr>
          <a:xfrm>
            <a:off x="457189" y="6364367"/>
            <a:ext cx="11734506" cy="248841"/>
          </a:xfrm>
          <a:prstGeom prst="rect">
            <a:avLst/>
          </a:prstGeom>
          <a:noFill/>
          <a:ln/>
        </p:spPr>
        <p:txBody>
          <a:bodyPr wrap="none" lIns="0" tIns="0" rIns="0" bIns="0" rtlCol="0" anchor="t"/>
          <a:lstStyle/>
          <a:p>
            <a:pPr algn="l" indent="0" marL="0">
              <a:lnSpc>
                <a:spcPct val="117000"/>
              </a:lnSpc>
              <a:buNone/>
            </a:pPr>
            <a:r>
              <a:rPr lang="en-US" sz="1400" i="1" dirty="0">
                <a:solidFill>
                  <a:srgbClr val="FFFFFF"/>
                </a:solidFill>
                <a:latin typeface="Open Sans" pitchFamily="34" charset="0"/>
                <a:ea typeface="Open Sans" pitchFamily="34" charset="-122"/>
                <a:cs typeface="Open Sans" pitchFamily="34" charset="-120"/>
              </a:rPr>
              <a:t>Bees carry pollen both ways, so both compatible varieties can set nuts. Harvest usually runs from about August into October.</a:t>
            </a:r>
            <a:endParaRPr lang="en-US" sz="1400" dirty="0"/>
          </a:p>
        </p:txBody>
      </p:sp>
      <p:sp>
        <p:nvSpPr>
          <p:cNvPr id="26" name="Text 2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754840" cy="6858000"/>
          </a:xfrm>
          <a:prstGeom prst="rect">
            <a:avLst/>
          </a:prstGeom>
        </p:spPr>
      </p:pic>
      <p:sp>
        <p:nvSpPr>
          <p:cNvPr id="3" name="Text 0"/>
          <p:cNvSpPr/>
          <p:nvPr/>
        </p:nvSpPr>
        <p:spPr>
          <a:xfrm>
            <a:off x="5669118" y="1588155"/>
            <a:ext cx="652257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4" name="Text 1"/>
          <p:cNvSpPr/>
          <p:nvPr/>
        </p:nvSpPr>
        <p:spPr>
          <a:xfrm>
            <a:off x="5669118" y="1864760"/>
            <a:ext cx="591299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Two pollination words</a:t>
            </a:r>
            <a:endParaRPr lang="en-US" sz="3200" dirty="0"/>
          </a:p>
        </p:txBody>
      </p:sp>
      <p:sp>
        <p:nvSpPr>
          <p:cNvPr id="5" name="Shape 2"/>
          <p:cNvSpPr/>
          <p:nvPr/>
        </p:nvSpPr>
        <p:spPr>
          <a:xfrm>
            <a:off x="5669118" y="2466876"/>
            <a:ext cx="5912992" cy="1203722"/>
          </a:xfrm>
          <a:prstGeom prst="roundRect">
            <a:avLst>
              <a:gd name="adj" fmla="val 6204"/>
            </a:avLst>
          </a:prstGeom>
          <a:solidFill>
            <a:srgbClr val="D6F5EE"/>
          </a:solidFill>
          <a:ln/>
        </p:spPr>
        <p:txBody>
          <a:bodyPr/>
          <a:p/>
        </p:txBody>
      </p:sp>
      <p:sp>
        <p:nvSpPr>
          <p:cNvPr id="6" name="Text 3"/>
          <p:cNvSpPr/>
          <p:nvPr/>
        </p:nvSpPr>
        <p:spPr>
          <a:xfrm>
            <a:off x="5897713" y="2704683"/>
            <a:ext cx="5455803"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pollination</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Moving pollen from anthers to a stigma, the first step toward seeds and fruit; wind or animals can carry it.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Bees pollinate almond blossoms while gathering nectar and pollen.</a:t>
            </a:r>
            <a:endParaRPr lang="en-US" sz="1400" dirty="0"/>
          </a:p>
        </p:txBody>
      </p:sp>
      <p:sp>
        <p:nvSpPr>
          <p:cNvPr id="7" name="Shape 4"/>
          <p:cNvSpPr/>
          <p:nvPr/>
        </p:nvSpPr>
        <p:spPr>
          <a:xfrm>
            <a:off x="5669118" y="3822998"/>
            <a:ext cx="5912992" cy="1452563"/>
          </a:xfrm>
          <a:prstGeom prst="roundRect">
            <a:avLst>
              <a:gd name="adj" fmla="val 5141"/>
            </a:avLst>
          </a:prstGeom>
          <a:solidFill>
            <a:srgbClr val="D6F5EE"/>
          </a:solidFill>
          <a:ln/>
        </p:spPr>
        <p:txBody>
          <a:bodyPr/>
          <a:p/>
        </p:txBody>
      </p:sp>
      <p:sp>
        <p:nvSpPr>
          <p:cNvPr id="8" name="Text 5"/>
          <p:cNvSpPr/>
          <p:nvPr/>
        </p:nvSpPr>
        <p:spPr>
          <a:xfrm>
            <a:off x="5897713" y="4060805"/>
            <a:ext cx="5455803" cy="995363"/>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cross-pollination</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Pollination with pollen from a different plant; most almond varieties need pollen from a different variety.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A bee carrying pink-variety pollen to a blue-variety blossom cross-pollinates it.</a:t>
            </a:r>
            <a:endParaRPr lang="en-US" sz="1400" dirty="0"/>
          </a:p>
        </p:txBody>
      </p:sp>
      <p:sp>
        <p:nvSpPr>
          <p:cNvPr id="9" name="Text 6"/>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469489"/>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REAL-WORLD CONNECTION</a:t>
            </a:r>
            <a:endParaRPr lang="en-US" sz="1050" dirty="0"/>
          </a:p>
        </p:txBody>
      </p:sp>
      <p:sp>
        <p:nvSpPr>
          <p:cNvPr id="3" name="Text 1"/>
          <p:cNvSpPr/>
          <p:nvPr/>
        </p:nvSpPr>
        <p:spPr>
          <a:xfrm>
            <a:off x="609585" y="1741733"/>
            <a:ext cx="6705432" cy="558800"/>
          </a:xfrm>
          <a:prstGeom prst="rect">
            <a:avLst/>
          </a:prstGeom>
          <a:noFill/>
          <a:ln/>
        </p:spPr>
        <p:txBody>
          <a:bodyPr wrap="square" lIns="0" tIns="0" rIns="0" bIns="0" rtlCol="0" anchor="t">
            <a:normAutofit/>
          </a:bodyPr>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California connection: renting a pollination service</a:t>
            </a:r>
            <a:endParaRPr lang="en-US" sz="2000" dirty="0"/>
          </a:p>
        </p:txBody>
      </p:sp>
      <p:sp>
        <p:nvSpPr>
          <p:cNvPr id="4" name="Text 2"/>
          <p:cNvSpPr/>
          <p:nvPr/>
        </p:nvSpPr>
        <p:spPr>
          <a:xfrm>
            <a:off x="609585" y="2418437"/>
            <a:ext cx="6705432" cy="1244203"/>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California grows roughly 80 percent of the world's almonds on about 1.4 million acres of bearing orchards. Growers usually stock about two honey bee colonies per acre for varieties that need cross-pollination, and fewer for newer self-fertile varieties. One 2025 analysis put the 2024 demand near 2.7 million colonies, rented at an average of more than $200 each.</a:t>
            </a:r>
            <a:endParaRPr lang="en-US" sz="1400" dirty="0"/>
          </a:p>
        </p:txBody>
      </p:sp>
      <p:sp>
        <p:nvSpPr>
          <p:cNvPr id="5" name="Text 3"/>
          <p:cNvSpPr/>
          <p:nvPr/>
        </p:nvSpPr>
        <p:spPr>
          <a:xfrm>
            <a:off x="609585" y="3812183"/>
            <a:ext cx="6705432" cy="1581944"/>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Honey bees came from Europe with colonists; the U.S. has about 4,000 native bee species.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Wild bees visit almond blossoms mostly where orchards border natural habitat or strips of wild plants.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These numbers change every year; treat them as estimates and always check the year.</a:t>
            </a:r>
            <a:endParaRPr lang="en-US" sz="1400" dirty="0"/>
          </a:p>
        </p:txBody>
      </p:sp>
      <p:pic>
        <p:nvPicPr>
          <p:cNvPr id="6"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7" name="Text 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197729"/>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THINK, PAIR, SHARE</a:t>
            </a:r>
            <a:endParaRPr lang="en-US" sz="1050" dirty="0"/>
          </a:p>
        </p:txBody>
      </p:sp>
      <p:sp>
        <p:nvSpPr>
          <p:cNvPr id="4" name="Text 1"/>
          <p:cNvSpPr/>
          <p:nvPr/>
        </p:nvSpPr>
        <p:spPr>
          <a:xfrm>
            <a:off x="4876678" y="1474334"/>
            <a:ext cx="670543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Discuss: why rent bees, and what could go wrong?</a:t>
            </a:r>
            <a:endParaRPr lang="en-US" sz="3200" dirty="0"/>
          </a:p>
        </p:txBody>
      </p:sp>
      <p:sp>
        <p:nvSpPr>
          <p:cNvPr id="5" name="Text 2"/>
          <p:cNvSpPr/>
          <p:nvPr/>
        </p:nvSpPr>
        <p:spPr>
          <a:xfrm>
            <a:off x="4876678" y="2970411"/>
            <a:ext cx="6705432" cy="133310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Think about what a bee needs all year, not just during the few weeks of bloom.</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What happens if winter colony losses are high, or the weather at bloom is cold and rainy?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Name one solution besides renting more hives.</a:t>
            </a:r>
            <a:endParaRPr lang="en-US" sz="1400" dirty="0"/>
          </a:p>
        </p:txBody>
      </p:sp>
      <p:sp>
        <p:nvSpPr>
          <p:cNvPr id="6" name="Shape 3"/>
          <p:cNvSpPr/>
          <p:nvPr/>
        </p:nvSpPr>
        <p:spPr>
          <a:xfrm>
            <a:off x="4876678" y="4462264"/>
            <a:ext cx="6705432" cy="1203722"/>
          </a:xfrm>
          <a:prstGeom prst="rect">
            <a:avLst/>
          </a:prstGeom>
          <a:solidFill>
            <a:srgbClr val="B4EEE0"/>
          </a:solidFill>
          <a:ln/>
        </p:spPr>
        <p:txBody>
          <a:bodyPr/>
          <a:p/>
        </p:txBody>
      </p:sp>
      <p:sp>
        <p:nvSpPr>
          <p:cNvPr id="7" name="Text 4"/>
          <p:cNvSpPr/>
          <p:nvPr/>
        </p:nvSpPr>
        <p:spPr>
          <a:xfrm>
            <a:off x="5105272" y="4700072"/>
            <a:ext cx="6248244"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Before orchards, wild bees pollinated the valley's wildflowers. Why can't wild bees alone pollinate today's huge almond orchards, and what are the risks of depending on one rented species?</a:t>
            </a:r>
            <a:endParaRPr lang="en-US" sz="1400" dirty="0"/>
          </a:p>
        </p:txBody>
      </p:sp>
      <p:sp>
        <p:nvSpPr>
          <p:cNvPr id="8" name="Text 5"/>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409660"/>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3" name="Text 1"/>
          <p:cNvSpPr/>
          <p:nvPr/>
        </p:nvSpPr>
        <p:spPr>
          <a:xfrm>
            <a:off x="609585" y="1686266"/>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which blossom becomes a nut?</a:t>
            </a:r>
            <a:endParaRPr lang="en-US" sz="3200" dirty="0"/>
          </a:p>
        </p:txBody>
      </p:sp>
      <p:sp>
        <p:nvSpPr>
          <p:cNvPr id="4" name="Text 2"/>
          <p:cNvSpPr/>
          <p:nvPr/>
        </p:nvSpPr>
        <p:spPr>
          <a:xfrm>
            <a:off x="609585" y="2744569"/>
            <a:ext cx="6705432"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In Lab 1, the main variety (Nonpareil) is blue and the pollinizer is pink. Which blue blossom can set a nut?</a:t>
            </a:r>
            <a:endParaRPr lang="en-US" sz="1400" dirty="0"/>
          </a:p>
        </p:txBody>
      </p:sp>
      <p:sp>
        <p:nvSpPr>
          <p:cNvPr id="5" name="Shape 3"/>
          <p:cNvSpPr/>
          <p:nvPr/>
        </p:nvSpPr>
        <p:spPr>
          <a:xfrm>
            <a:off x="609585" y="3391793"/>
            <a:ext cx="3276518" cy="954881"/>
          </a:xfrm>
          <a:prstGeom prst="roundRect">
            <a:avLst>
              <a:gd name="adj" fmla="val 7820"/>
            </a:avLst>
          </a:prstGeom>
          <a:solidFill>
            <a:srgbClr val="D6F5EE"/>
          </a:solidFill>
          <a:ln/>
        </p:spPr>
        <p:txBody>
          <a:bodyPr/>
          <a:p/>
        </p:txBody>
      </p:sp>
      <p:sp>
        <p:nvSpPr>
          <p:cNvPr id="6" name="Text 4"/>
          <p:cNvSpPr/>
          <p:nvPr/>
        </p:nvSpPr>
        <p:spPr>
          <a:xfrm>
            <a:off x="838179" y="3629601"/>
            <a:ext cx="2819329"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Its stigma shows only blue chalk</a:t>
            </a:r>
            <a:endParaRPr lang="en-US" sz="1400" dirty="0"/>
          </a:p>
        </p:txBody>
      </p:sp>
      <p:sp>
        <p:nvSpPr>
          <p:cNvPr id="7" name="Shape 5"/>
          <p:cNvSpPr/>
          <p:nvPr/>
        </p:nvSpPr>
        <p:spPr>
          <a:xfrm>
            <a:off x="4038499" y="3391793"/>
            <a:ext cx="3276518" cy="954881"/>
          </a:xfrm>
          <a:prstGeom prst="roundRect">
            <a:avLst>
              <a:gd name="adj" fmla="val 7820"/>
            </a:avLst>
          </a:prstGeom>
          <a:solidFill>
            <a:srgbClr val="D6F5EE"/>
          </a:solidFill>
          <a:ln/>
        </p:spPr>
        <p:txBody>
          <a:bodyPr/>
          <a:p/>
        </p:txBody>
      </p:sp>
      <p:sp>
        <p:nvSpPr>
          <p:cNvPr id="8" name="Text 6"/>
          <p:cNvSpPr/>
          <p:nvPr/>
        </p:nvSpPr>
        <p:spPr>
          <a:xfrm>
            <a:off x="4267093" y="3629601"/>
            <a:ext cx="2819329"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 Its stigma shows some pink chalk</a:t>
            </a:r>
            <a:endParaRPr lang="en-US" sz="1400" dirty="0"/>
          </a:p>
        </p:txBody>
      </p:sp>
      <p:sp>
        <p:nvSpPr>
          <p:cNvPr id="9" name="Shape 7"/>
          <p:cNvSpPr/>
          <p:nvPr/>
        </p:nvSpPr>
        <p:spPr>
          <a:xfrm>
            <a:off x="609585" y="4499074"/>
            <a:ext cx="3276518" cy="954881"/>
          </a:xfrm>
          <a:prstGeom prst="roundRect">
            <a:avLst>
              <a:gd name="adj" fmla="val 7820"/>
            </a:avLst>
          </a:prstGeom>
          <a:solidFill>
            <a:srgbClr val="D6F5EE"/>
          </a:solidFill>
          <a:ln/>
        </p:spPr>
        <p:txBody>
          <a:bodyPr/>
          <a:p/>
        </p:txBody>
      </p:sp>
      <p:sp>
        <p:nvSpPr>
          <p:cNvPr id="10" name="Text 8"/>
          <p:cNvSpPr/>
          <p:nvPr/>
        </p:nvSpPr>
        <p:spPr>
          <a:xfrm>
            <a:off x="838179" y="4736882"/>
            <a:ext cx="2819329"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 Its petals were brushed many times by the swab</a:t>
            </a:r>
            <a:endParaRPr lang="en-US" sz="1400" dirty="0"/>
          </a:p>
        </p:txBody>
      </p:sp>
      <p:sp>
        <p:nvSpPr>
          <p:cNvPr id="11" name="Shape 9"/>
          <p:cNvSpPr/>
          <p:nvPr/>
        </p:nvSpPr>
        <p:spPr>
          <a:xfrm>
            <a:off x="4038499" y="4499074"/>
            <a:ext cx="3276518" cy="954881"/>
          </a:xfrm>
          <a:prstGeom prst="roundRect">
            <a:avLst>
              <a:gd name="adj" fmla="val 7820"/>
            </a:avLst>
          </a:prstGeom>
          <a:solidFill>
            <a:srgbClr val="D6F5EE"/>
          </a:solidFill>
          <a:ln/>
        </p:spPr>
        <p:txBody>
          <a:bodyPr/>
          <a:p/>
        </p:txBody>
      </p:sp>
      <p:sp>
        <p:nvSpPr>
          <p:cNvPr id="12" name="Text 10"/>
          <p:cNvSpPr/>
          <p:nvPr/>
        </p:nvSpPr>
        <p:spPr>
          <a:xfrm>
            <a:off x="4267093" y="4736882"/>
            <a:ext cx="2819329"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Any blossom the bee visited at least once</a:t>
            </a:r>
            <a:endParaRPr lang="en-US" sz="1400" dirty="0"/>
          </a:p>
        </p:txBody>
      </p:sp>
      <p:pic>
        <p:nvPicPr>
          <p:cNvPr id="13"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14" name="Text 11"/>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088076"/>
            <a:ext cx="630926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Biodiversity as insurance: the banana problem</a:t>
            </a:r>
            <a:endParaRPr lang="en-US" sz="3200" dirty="0"/>
          </a:p>
        </p:txBody>
      </p:sp>
      <p:sp>
        <p:nvSpPr>
          <p:cNvPr id="3" name="Text 1"/>
          <p:cNvSpPr/>
          <p:nvPr/>
        </p:nvSpPr>
        <p:spPr>
          <a:xfrm>
            <a:off x="609585" y="2584152"/>
            <a:ext cx="6309262" cy="3208338"/>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Most bananas sold in U.S. stores are one variety, Cavendish, grown from shoots of parent plants: close copies.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Copies share weaknesses, so a disease that kills one plant can sweep through a whole plantation.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Cavendish took over because it resisted an older strain of Panama disease, a fungal wilt.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newer strain, Tropical Race 4, does kill Cavendish and has spread to several continents.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Wild bananas carry varied traits, so breeders search them for disease resistance.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Disease resistance: inherited traits that make infection less likely or less harmful.</a:t>
            </a:r>
            <a:endParaRPr lang="en-US" sz="1400" dirty="0"/>
          </a:p>
        </p:txBody>
      </p:sp>
      <p:pic>
        <p:nvPicPr>
          <p:cNvPr id="4"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5" name="Text 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1828800"/>
          </a:xfrm>
          <a:prstGeom prst="rect">
            <a:avLst/>
          </a:prstGeom>
        </p:spPr>
      </p:pic>
      <p:sp>
        <p:nvSpPr>
          <p:cNvPr id="3" name="Shape 0"/>
          <p:cNvSpPr/>
          <p:nvPr/>
        </p:nvSpPr>
        <p:spPr>
          <a:xfrm>
            <a:off x="0" y="1828800"/>
            <a:ext cx="12191695" cy="5029200"/>
          </a:xfrm>
          <a:prstGeom prst="rect">
            <a:avLst/>
          </a:prstGeom>
          <a:solidFill>
            <a:srgbClr val="192248"/>
          </a:solidFill>
          <a:ln/>
        </p:spPr>
        <p:txBody>
          <a:bodyPr/>
          <a:p/>
        </p:txBody>
      </p:sp>
      <p:sp>
        <p:nvSpPr>
          <p:cNvPr id="4" name="Text 1"/>
          <p:cNvSpPr/>
          <p:nvPr/>
        </p:nvSpPr>
        <p:spPr>
          <a:xfrm>
            <a:off x="380990" y="2063115"/>
            <a:ext cx="11810705"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FFFFFF"/>
                </a:solidFill>
                <a:latin typeface="Open Sans" pitchFamily="34" charset="0"/>
                <a:ea typeface="Open Sans" pitchFamily="34" charset="-122"/>
                <a:cs typeface="Open Sans" pitchFamily="34" charset="-120"/>
              </a:rPr>
              <a:t>MODEL</a:t>
            </a:r>
            <a:endParaRPr lang="en-US" sz="1050" dirty="0"/>
          </a:p>
        </p:txBody>
      </p:sp>
      <p:sp>
        <p:nvSpPr>
          <p:cNvPr id="5" name="Text 2"/>
          <p:cNvSpPr/>
          <p:nvPr/>
        </p:nvSpPr>
        <p:spPr>
          <a:xfrm>
            <a:off x="380990" y="2335359"/>
            <a:ext cx="11429714" cy="279400"/>
          </a:xfrm>
          <a:prstGeom prst="rect">
            <a:avLst/>
          </a:prstGeom>
          <a:noFill/>
          <a:ln/>
        </p:spPr>
        <p:txBody>
          <a:bodyPr wrap="none" lIns="0" tIns="0" rIns="0" bIns="0" rtlCol="0" anchor="t"/>
          <a:lstStyle/>
          <a:p>
            <a:pPr algn="l" indent="0" marL="0">
              <a:lnSpc>
                <a:spcPct val="92000"/>
              </a:lnSpc>
              <a:buNone/>
            </a:pPr>
            <a:r>
              <a:rPr lang="en-US" sz="2000" b="1" dirty="0">
                <a:solidFill>
                  <a:srgbClr val="FFFFFF"/>
                </a:solidFill>
                <a:latin typeface="Unbounded Bold" pitchFamily="34" charset="0"/>
                <a:ea typeface="Unbounded Bold" pitchFamily="34" charset="-122"/>
                <a:cs typeface="Unbounded Bold" pitchFamily="34" charset="-120"/>
              </a:rPr>
              <a:t>One drug, many links: India's vultures</a:t>
            </a:r>
            <a:endParaRPr lang="en-US" sz="2000" dirty="0"/>
          </a:p>
        </p:txBody>
      </p:sp>
      <p:sp>
        <p:nvSpPr>
          <p:cNvPr id="6" name="Text 3"/>
          <p:cNvSpPr/>
          <p:nvPr/>
        </p:nvSpPr>
        <p:spPr>
          <a:xfrm>
            <a:off x="380990" y="2732663"/>
            <a:ext cx="11810705" cy="248841"/>
          </a:xfrm>
          <a:prstGeom prst="rect">
            <a:avLst/>
          </a:prstGeom>
          <a:noFill/>
          <a:ln/>
        </p:spPr>
        <p:txBody>
          <a:bodyPr wrap="none" lIns="0" tIns="0" rIns="0" bIns="0" rtlCol="0" anchor="t"/>
          <a:lstStyle/>
          <a:p>
            <a:pPr algn="l" indent="0" marL="0">
              <a:lnSpc>
                <a:spcPct val="117000"/>
              </a:lnSpc>
              <a:buNone/>
            </a:pPr>
            <a:r>
              <a:rPr lang="en-US" sz="1400" b="1" dirty="0">
                <a:solidFill>
                  <a:srgbClr val="FFFFFF"/>
                </a:solidFill>
                <a:latin typeface="Open Sans Bold" pitchFamily="34" charset="0"/>
                <a:ea typeface="Open Sans Bold" pitchFamily="34" charset="-122"/>
                <a:cs typeface="Open Sans Bold" pitchFamily="34" charset="-120"/>
              </a:rPr>
              <a:t>Model: A chain of effects from cattle to people</a:t>
            </a:r>
            <a:endParaRPr lang="en-US" sz="1400" dirty="0"/>
          </a:p>
        </p:txBody>
      </p:sp>
      <p:sp>
        <p:nvSpPr>
          <p:cNvPr id="7" name="Text 4"/>
          <p:cNvSpPr/>
          <p:nvPr/>
        </p:nvSpPr>
        <p:spPr>
          <a:xfrm>
            <a:off x="380990" y="3166566"/>
            <a:ext cx="812978" cy="177800"/>
          </a:xfrm>
          <a:prstGeom prst="rect">
            <a:avLst/>
          </a:prstGeom>
          <a:noFill/>
          <a:ln/>
        </p:spPr>
        <p:txBody>
          <a:bodyPr wrap="none" lIns="0" tIns="0" rIns="0" bIns="0" rtlCol="0" anchor="t"/>
          <a:lstStyle/>
          <a:p>
            <a:pPr algn="l" indent="0" marL="0">
              <a:lnSpc>
                <a:spcPct val="83000"/>
              </a:lnSpc>
              <a:buNone/>
            </a:pPr>
            <a:r>
              <a:rPr lang="en-US" sz="1400" dirty="0">
                <a:solidFill>
                  <a:srgbClr val="26A688"/>
                </a:solidFill>
                <a:latin typeface="Open Sans SemiBold" pitchFamily="34" charset="0"/>
                <a:ea typeface="Open Sans SemiBold" pitchFamily="34" charset="-122"/>
                <a:cs typeface="Open Sans SemiBold" pitchFamily="34" charset="-120"/>
              </a:rPr>
              <a:t>01</a:t>
            </a:r>
            <a:endParaRPr lang="en-US" sz="1400" dirty="0"/>
          </a:p>
        </p:txBody>
      </p:sp>
      <p:sp>
        <p:nvSpPr>
          <p:cNvPr id="8" name="Text 5"/>
          <p:cNvSpPr/>
          <p:nvPr/>
        </p:nvSpPr>
        <p:spPr>
          <a:xfrm>
            <a:off x="762179" y="3140254"/>
            <a:ext cx="3276320"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FFFFFF"/>
                </a:solidFill>
                <a:latin typeface="Open Sans" pitchFamily="34" charset="0"/>
                <a:ea typeface="Open Sans" pitchFamily="34" charset="-122"/>
                <a:cs typeface="Open Sans" pitchFamily="34" charset="-120"/>
              </a:rPr>
              <a:t>Cattle treated with the painkiller diclofenac → (carcasses go to vultures)</a:t>
            </a:r>
            <a:endParaRPr lang="en-US" sz="1400" dirty="0"/>
          </a:p>
        </p:txBody>
      </p:sp>
      <p:sp>
        <p:nvSpPr>
          <p:cNvPr id="9" name="Text 6"/>
          <p:cNvSpPr/>
          <p:nvPr/>
        </p:nvSpPr>
        <p:spPr>
          <a:xfrm>
            <a:off x="4343291" y="3166566"/>
            <a:ext cx="812978" cy="177800"/>
          </a:xfrm>
          <a:prstGeom prst="rect">
            <a:avLst/>
          </a:prstGeom>
          <a:noFill/>
          <a:ln/>
        </p:spPr>
        <p:txBody>
          <a:bodyPr wrap="none" lIns="0" tIns="0" rIns="0" bIns="0" rtlCol="0" anchor="t"/>
          <a:lstStyle/>
          <a:p>
            <a:pPr algn="l" indent="0" marL="0">
              <a:lnSpc>
                <a:spcPct val="83000"/>
              </a:lnSpc>
              <a:buNone/>
            </a:pPr>
            <a:r>
              <a:rPr lang="en-US" sz="1400" dirty="0">
                <a:solidFill>
                  <a:srgbClr val="26A688"/>
                </a:solidFill>
                <a:latin typeface="Open Sans SemiBold" pitchFamily="34" charset="0"/>
                <a:ea typeface="Open Sans SemiBold" pitchFamily="34" charset="-122"/>
                <a:cs typeface="Open Sans SemiBold" pitchFamily="34" charset="-120"/>
              </a:rPr>
              <a:t>02</a:t>
            </a:r>
            <a:endParaRPr lang="en-US" sz="1400" dirty="0"/>
          </a:p>
        </p:txBody>
      </p:sp>
      <p:sp>
        <p:nvSpPr>
          <p:cNvPr id="10" name="Text 7"/>
          <p:cNvSpPr/>
          <p:nvPr/>
        </p:nvSpPr>
        <p:spPr>
          <a:xfrm>
            <a:off x="4724480" y="3140254"/>
            <a:ext cx="3123923"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FFFFFF"/>
                </a:solidFill>
                <a:latin typeface="Open Sans" pitchFamily="34" charset="0"/>
                <a:ea typeface="Open Sans" pitchFamily="34" charset="-122"/>
                <a:cs typeface="Open Sans" pitchFamily="34" charset="-120"/>
              </a:rPr>
              <a:t>Vultures eat treated carcasses and die of kidney failure → (drug builds up)</a:t>
            </a:r>
            <a:endParaRPr lang="en-US" sz="1400" dirty="0"/>
          </a:p>
        </p:txBody>
      </p:sp>
      <p:sp>
        <p:nvSpPr>
          <p:cNvPr id="11" name="Text 8"/>
          <p:cNvSpPr/>
          <p:nvPr/>
        </p:nvSpPr>
        <p:spPr>
          <a:xfrm>
            <a:off x="8153196" y="3166566"/>
            <a:ext cx="812978" cy="177800"/>
          </a:xfrm>
          <a:prstGeom prst="rect">
            <a:avLst/>
          </a:prstGeom>
          <a:noFill/>
          <a:ln/>
        </p:spPr>
        <p:txBody>
          <a:bodyPr wrap="none" lIns="0" tIns="0" rIns="0" bIns="0" rtlCol="0" anchor="t"/>
          <a:lstStyle/>
          <a:p>
            <a:pPr algn="l" indent="0" marL="0">
              <a:lnSpc>
                <a:spcPct val="83000"/>
              </a:lnSpc>
              <a:buNone/>
            </a:pPr>
            <a:r>
              <a:rPr lang="en-US" sz="1400" dirty="0">
                <a:solidFill>
                  <a:srgbClr val="26A688"/>
                </a:solidFill>
                <a:latin typeface="Open Sans SemiBold" pitchFamily="34" charset="0"/>
                <a:ea typeface="Open Sans SemiBold" pitchFamily="34" charset="-122"/>
                <a:cs typeface="Open Sans SemiBold" pitchFamily="34" charset="-120"/>
              </a:rPr>
              <a:t>03</a:t>
            </a:r>
            <a:endParaRPr lang="en-US" sz="1400" dirty="0"/>
          </a:p>
        </p:txBody>
      </p:sp>
      <p:sp>
        <p:nvSpPr>
          <p:cNvPr id="12" name="Text 9"/>
          <p:cNvSpPr/>
          <p:nvPr/>
        </p:nvSpPr>
        <p:spPr>
          <a:xfrm>
            <a:off x="8534385" y="3140254"/>
            <a:ext cx="3276320"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FFFFFF"/>
                </a:solidFill>
                <a:latin typeface="Open Sans" pitchFamily="34" charset="0"/>
                <a:ea typeface="Open Sans" pitchFamily="34" charset="-122"/>
                <a:cs typeface="Open Sans" pitchFamily="34" charset="-120"/>
              </a:rPr>
              <a:t>Vultures fall 97-99.9% (1992-2007) → (fewer scavengers)</a:t>
            </a:r>
            <a:endParaRPr lang="en-US" sz="1400" dirty="0"/>
          </a:p>
        </p:txBody>
      </p:sp>
      <p:sp>
        <p:nvSpPr>
          <p:cNvPr id="13" name="Text 10"/>
          <p:cNvSpPr/>
          <p:nvPr/>
        </p:nvSpPr>
        <p:spPr>
          <a:xfrm>
            <a:off x="380990" y="4739878"/>
            <a:ext cx="812978" cy="177800"/>
          </a:xfrm>
          <a:prstGeom prst="rect">
            <a:avLst/>
          </a:prstGeom>
          <a:noFill/>
          <a:ln/>
        </p:spPr>
        <p:txBody>
          <a:bodyPr wrap="none" lIns="0" tIns="0" rIns="0" bIns="0" rtlCol="0" anchor="t"/>
          <a:lstStyle/>
          <a:p>
            <a:pPr algn="l" indent="0" marL="0">
              <a:lnSpc>
                <a:spcPct val="83000"/>
              </a:lnSpc>
              <a:buNone/>
            </a:pPr>
            <a:r>
              <a:rPr lang="en-US" sz="1400" dirty="0">
                <a:solidFill>
                  <a:srgbClr val="26A688"/>
                </a:solidFill>
                <a:latin typeface="Open Sans SemiBold" pitchFamily="34" charset="0"/>
                <a:ea typeface="Open Sans SemiBold" pitchFamily="34" charset="-122"/>
                <a:cs typeface="Open Sans SemiBold" pitchFamily="34" charset="-120"/>
              </a:rPr>
              <a:t>04</a:t>
            </a:r>
            <a:endParaRPr lang="en-US" sz="1400" dirty="0"/>
          </a:p>
        </p:txBody>
      </p:sp>
      <p:sp>
        <p:nvSpPr>
          <p:cNvPr id="14" name="Text 11"/>
          <p:cNvSpPr/>
          <p:nvPr/>
        </p:nvSpPr>
        <p:spPr>
          <a:xfrm>
            <a:off x="762179" y="4713565"/>
            <a:ext cx="3276320"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FFFFFF"/>
                </a:solidFill>
                <a:latin typeface="Open Sans" pitchFamily="34" charset="0"/>
                <a:ea typeface="Open Sans" pitchFamily="34" charset="-122"/>
                <a:cs typeface="Open Sans" pitchFamily="34" charset="-120"/>
              </a:rPr>
              <a:t>Carcasses left for feral dogs and rats → (more food for dogs)</a:t>
            </a:r>
            <a:endParaRPr lang="en-US" sz="1400" dirty="0"/>
          </a:p>
        </p:txBody>
      </p:sp>
      <p:sp>
        <p:nvSpPr>
          <p:cNvPr id="15" name="Text 12"/>
          <p:cNvSpPr/>
          <p:nvPr/>
        </p:nvSpPr>
        <p:spPr>
          <a:xfrm>
            <a:off x="4343291" y="4739878"/>
            <a:ext cx="812978" cy="177800"/>
          </a:xfrm>
          <a:prstGeom prst="rect">
            <a:avLst/>
          </a:prstGeom>
          <a:noFill/>
          <a:ln/>
        </p:spPr>
        <p:txBody>
          <a:bodyPr wrap="none" lIns="0" tIns="0" rIns="0" bIns="0" rtlCol="0" anchor="t"/>
          <a:lstStyle/>
          <a:p>
            <a:pPr algn="l" indent="0" marL="0">
              <a:lnSpc>
                <a:spcPct val="83000"/>
              </a:lnSpc>
              <a:buNone/>
            </a:pPr>
            <a:r>
              <a:rPr lang="en-US" sz="1400" dirty="0">
                <a:solidFill>
                  <a:srgbClr val="26A688"/>
                </a:solidFill>
                <a:latin typeface="Open Sans SemiBold" pitchFamily="34" charset="0"/>
                <a:ea typeface="Open Sans SemiBold" pitchFamily="34" charset="-122"/>
                <a:cs typeface="Open Sans SemiBold" pitchFamily="34" charset="-120"/>
              </a:rPr>
              <a:t>05</a:t>
            </a:r>
            <a:endParaRPr lang="en-US" sz="1400" dirty="0"/>
          </a:p>
        </p:txBody>
      </p:sp>
      <p:sp>
        <p:nvSpPr>
          <p:cNvPr id="16" name="Text 13"/>
          <p:cNvSpPr/>
          <p:nvPr/>
        </p:nvSpPr>
        <p:spPr>
          <a:xfrm>
            <a:off x="4724480" y="4713565"/>
            <a:ext cx="3123923"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FFFFFF"/>
                </a:solidFill>
                <a:latin typeface="Open Sans" pitchFamily="34" charset="0"/>
                <a:ea typeface="Open Sans" pitchFamily="34" charset="-122"/>
                <a:cs typeface="Open Sans" pitchFamily="34" charset="-120"/>
              </a:rPr>
              <a:t>More dogs, more bites → (dogs spread rabies)</a:t>
            </a:r>
            <a:endParaRPr lang="en-US" sz="1400" dirty="0"/>
          </a:p>
        </p:txBody>
      </p:sp>
      <p:sp>
        <p:nvSpPr>
          <p:cNvPr id="17" name="Text 14"/>
          <p:cNvSpPr/>
          <p:nvPr/>
        </p:nvSpPr>
        <p:spPr>
          <a:xfrm>
            <a:off x="8153196" y="4739878"/>
            <a:ext cx="812978" cy="177800"/>
          </a:xfrm>
          <a:prstGeom prst="rect">
            <a:avLst/>
          </a:prstGeom>
          <a:noFill/>
          <a:ln/>
        </p:spPr>
        <p:txBody>
          <a:bodyPr wrap="none" lIns="0" tIns="0" rIns="0" bIns="0" rtlCol="0" anchor="t"/>
          <a:lstStyle/>
          <a:p>
            <a:pPr algn="l" indent="0" marL="0">
              <a:lnSpc>
                <a:spcPct val="83000"/>
              </a:lnSpc>
              <a:buNone/>
            </a:pPr>
            <a:r>
              <a:rPr lang="en-US" sz="1400" dirty="0">
                <a:solidFill>
                  <a:srgbClr val="26A688"/>
                </a:solidFill>
                <a:latin typeface="Open Sans SemiBold" pitchFamily="34" charset="0"/>
                <a:ea typeface="Open Sans SemiBold" pitchFamily="34" charset="-122"/>
                <a:cs typeface="Open Sans SemiBold" pitchFamily="34" charset="-120"/>
              </a:rPr>
              <a:t>06</a:t>
            </a:r>
            <a:endParaRPr lang="en-US" sz="1400" dirty="0"/>
          </a:p>
        </p:txBody>
      </p:sp>
      <p:sp>
        <p:nvSpPr>
          <p:cNvPr id="18" name="Text 15"/>
          <p:cNvSpPr/>
          <p:nvPr/>
        </p:nvSpPr>
        <p:spPr>
          <a:xfrm>
            <a:off x="8534385" y="4713565"/>
            <a:ext cx="3276320"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FFFFFF"/>
                </a:solidFill>
                <a:latin typeface="Open Sans" pitchFamily="34" charset="0"/>
                <a:ea typeface="Open Sans" pitchFamily="34" charset="-122"/>
                <a:cs typeface="Open Sans" pitchFamily="34" charset="-120"/>
              </a:rPr>
              <a:t>More rabies exposures and human deaths</a:t>
            </a:r>
            <a:endParaRPr lang="en-US" sz="1400" dirty="0"/>
          </a:p>
        </p:txBody>
      </p:sp>
      <p:sp>
        <p:nvSpPr>
          <p:cNvPr id="19" name="Text 16"/>
          <p:cNvSpPr/>
          <p:nvPr/>
        </p:nvSpPr>
        <p:spPr>
          <a:xfrm>
            <a:off x="380990" y="6140926"/>
            <a:ext cx="11429714" cy="497681"/>
          </a:xfrm>
          <a:prstGeom prst="rect">
            <a:avLst/>
          </a:prstGeom>
          <a:noFill/>
          <a:ln/>
        </p:spPr>
        <p:txBody>
          <a:bodyPr wrap="square" lIns="0" tIns="0" rIns="0" bIns="0" rtlCol="0" anchor="t">
            <a:normAutofit/>
          </a:bodyPr>
          <a:lstStyle/>
          <a:p>
            <a:pPr algn="l" indent="0" marL="0">
              <a:lnSpc>
                <a:spcPct val="117000"/>
              </a:lnSpc>
              <a:buNone/>
            </a:pPr>
            <a:r>
              <a:rPr lang="en-US" sz="1400" i="1" dirty="0">
                <a:solidFill>
                  <a:srgbClr val="FFFFFF"/>
                </a:solidFill>
                <a:latin typeface="Open Sans" pitchFamily="34" charset="0"/>
                <a:ea typeface="Open Sans" pitchFamily="34" charset="-122"/>
                <a:cs typeface="Open Sans" pitchFamily="34" charset="-120"/>
              </a:rPr>
              <a:t>Experiments confirmed the drug-to-vulture links; the links to dogs and people rest on population counts and district comparisons. India banned veterinary diclofenac in 2006, and at least one vulture species' decline has since slowed.</a:t>
            </a:r>
            <a:endParaRPr lang="en-US" sz="1400" dirty="0"/>
          </a:p>
        </p:txBody>
      </p:sp>
      <p:sp>
        <p:nvSpPr>
          <p:cNvPr id="20" name="Text 17"/>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279307"/>
            <a:ext cx="7315017"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Think, pair, share</a:t>
            </a:r>
            <a:endParaRPr lang="en-US" sz="1400" dirty="0"/>
          </a:p>
        </p:txBody>
      </p:sp>
      <p:sp>
        <p:nvSpPr>
          <p:cNvPr id="4" name="Text 1"/>
          <p:cNvSpPr/>
          <p:nvPr/>
        </p:nvSpPr>
        <p:spPr>
          <a:xfrm>
            <a:off x="4876678" y="1843230"/>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Discuss: a pattern, or a cause?</a:t>
            </a:r>
            <a:endParaRPr lang="en-US" sz="3200" dirty="0"/>
          </a:p>
        </p:txBody>
      </p:sp>
      <p:sp>
        <p:nvSpPr>
          <p:cNvPr id="5" name="Text 2"/>
          <p:cNvSpPr/>
          <p:nvPr/>
        </p:nvSpPr>
        <p:spPr>
          <a:xfrm>
            <a:off x="4876678" y="2892326"/>
            <a:ext cx="6705432" cy="133310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What else was changing in India between 1992 and 2007?</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How could you compare places that lost their vultures with places that never had many?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If vultures were the cause, what would you expect to see in each kind of place?</a:t>
            </a:r>
            <a:endParaRPr lang="en-US" sz="1400" dirty="0"/>
          </a:p>
        </p:txBody>
      </p:sp>
      <p:sp>
        <p:nvSpPr>
          <p:cNvPr id="6" name="Shape 3"/>
          <p:cNvSpPr/>
          <p:nvPr/>
        </p:nvSpPr>
        <p:spPr>
          <a:xfrm>
            <a:off x="4876678" y="4384179"/>
            <a:ext cx="6705432" cy="1203722"/>
          </a:xfrm>
          <a:prstGeom prst="rect">
            <a:avLst/>
          </a:prstGeom>
          <a:solidFill>
            <a:srgbClr val="B4EEE0"/>
          </a:solidFill>
          <a:ln/>
        </p:spPr>
        <p:txBody>
          <a:bodyPr/>
          <a:p/>
        </p:txBody>
      </p:sp>
      <p:sp>
        <p:nvSpPr>
          <p:cNvPr id="7" name="Text 4"/>
          <p:cNvSpPr/>
          <p:nvPr/>
        </p:nvSpPr>
        <p:spPr>
          <a:xfrm>
            <a:off x="5105272" y="4621986"/>
            <a:ext cx="6248244"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A graph shows vultures falling while feral dogs rose. Does that alone prove the vulture loss caused more dogs and more rabies? What extra evidence would convince you?</a:t>
            </a:r>
            <a:endParaRPr lang="en-US" sz="1400" dirty="0"/>
          </a:p>
        </p:txBody>
      </p:sp>
      <p:sp>
        <p:nvSpPr>
          <p:cNvPr id="8" name="Text 5"/>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75640"/>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3" name="Text 1"/>
          <p:cNvSpPr/>
          <p:nvPr/>
        </p:nvSpPr>
        <p:spPr>
          <a:xfrm>
            <a:off x="609585" y="952245"/>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small change, big effect</a:t>
            </a:r>
            <a:endParaRPr lang="en-US" sz="3200" dirty="0"/>
          </a:p>
        </p:txBody>
      </p:sp>
      <p:sp>
        <p:nvSpPr>
          <p:cNvPr id="4" name="Text 2"/>
          <p:cNvSpPr/>
          <p:nvPr/>
        </p:nvSpPr>
        <p:spPr>
          <a:xfrm>
            <a:off x="609585" y="2010549"/>
            <a:ext cx="6705432"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Which statement best explains how a drug given to cattle ended up affecting human health in India?</a:t>
            </a:r>
            <a:endParaRPr lang="en-US" sz="1400" dirty="0"/>
          </a:p>
        </p:txBody>
      </p:sp>
      <p:sp>
        <p:nvSpPr>
          <p:cNvPr id="5" name="Shape 3"/>
          <p:cNvSpPr/>
          <p:nvPr/>
        </p:nvSpPr>
        <p:spPr>
          <a:xfrm>
            <a:off x="609585" y="2657773"/>
            <a:ext cx="6705432" cy="706041"/>
          </a:xfrm>
          <a:prstGeom prst="roundRect">
            <a:avLst>
              <a:gd name="adj" fmla="val 10576"/>
            </a:avLst>
          </a:prstGeom>
          <a:solidFill>
            <a:srgbClr val="D6F5EE"/>
          </a:solidFill>
          <a:ln/>
        </p:spPr>
        <p:txBody>
          <a:bodyPr/>
          <a:p/>
        </p:txBody>
      </p:sp>
      <p:sp>
        <p:nvSpPr>
          <p:cNvPr id="6" name="Text 4"/>
          <p:cNvSpPr/>
          <p:nvPr/>
        </p:nvSpPr>
        <p:spPr>
          <a:xfrm>
            <a:off x="838179" y="2895580"/>
            <a:ext cx="6476838"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The drug made beef unsafe for people to eat.</a:t>
            </a:r>
            <a:endParaRPr lang="en-US" sz="1400" dirty="0"/>
          </a:p>
        </p:txBody>
      </p:sp>
      <p:sp>
        <p:nvSpPr>
          <p:cNvPr id="7" name="Shape 5"/>
          <p:cNvSpPr/>
          <p:nvPr/>
        </p:nvSpPr>
        <p:spPr>
          <a:xfrm>
            <a:off x="609585" y="3516213"/>
            <a:ext cx="6705432" cy="954881"/>
          </a:xfrm>
          <a:prstGeom prst="roundRect">
            <a:avLst>
              <a:gd name="adj" fmla="val 7820"/>
            </a:avLst>
          </a:prstGeom>
          <a:solidFill>
            <a:srgbClr val="D6F5EE"/>
          </a:solidFill>
          <a:ln/>
        </p:spPr>
        <p:txBody>
          <a:bodyPr/>
          <a:p/>
        </p:txBody>
      </p:sp>
      <p:sp>
        <p:nvSpPr>
          <p:cNvPr id="8" name="Text 6"/>
          <p:cNvSpPr/>
          <p:nvPr/>
        </p:nvSpPr>
        <p:spPr>
          <a:xfrm>
            <a:off x="838179" y="3754021"/>
            <a:ext cx="624824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 Losing a scavenger left carcasses for other scavengers that spread disease to people.</a:t>
            </a:r>
            <a:endParaRPr lang="en-US" sz="1400" dirty="0"/>
          </a:p>
        </p:txBody>
      </p:sp>
      <p:sp>
        <p:nvSpPr>
          <p:cNvPr id="9" name="Shape 7"/>
          <p:cNvSpPr/>
          <p:nvPr/>
        </p:nvSpPr>
        <p:spPr>
          <a:xfrm>
            <a:off x="609585" y="4623495"/>
            <a:ext cx="6705432" cy="706041"/>
          </a:xfrm>
          <a:prstGeom prst="roundRect">
            <a:avLst>
              <a:gd name="adj" fmla="val 10576"/>
            </a:avLst>
          </a:prstGeom>
          <a:solidFill>
            <a:srgbClr val="D6F5EE"/>
          </a:solidFill>
          <a:ln/>
        </p:spPr>
        <p:txBody>
          <a:bodyPr/>
          <a:p/>
        </p:txBody>
      </p:sp>
      <p:sp>
        <p:nvSpPr>
          <p:cNvPr id="10" name="Text 8"/>
          <p:cNvSpPr/>
          <p:nvPr/>
        </p:nvSpPr>
        <p:spPr>
          <a:xfrm>
            <a:off x="838179" y="4861302"/>
            <a:ext cx="6476838"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 Vultures carry rabies, so dying vultures spread it to dogs.</a:t>
            </a:r>
            <a:endParaRPr lang="en-US" sz="1400" dirty="0"/>
          </a:p>
        </p:txBody>
      </p:sp>
      <p:sp>
        <p:nvSpPr>
          <p:cNvPr id="11" name="Shape 9"/>
          <p:cNvSpPr/>
          <p:nvPr/>
        </p:nvSpPr>
        <p:spPr>
          <a:xfrm>
            <a:off x="609585" y="5481935"/>
            <a:ext cx="6705432" cy="706041"/>
          </a:xfrm>
          <a:prstGeom prst="roundRect">
            <a:avLst>
              <a:gd name="adj" fmla="val 10576"/>
            </a:avLst>
          </a:prstGeom>
          <a:solidFill>
            <a:srgbClr val="D6F5EE"/>
          </a:solidFill>
          <a:ln/>
        </p:spPr>
        <p:txBody>
          <a:bodyPr/>
          <a:p/>
        </p:txBody>
      </p:sp>
      <p:sp>
        <p:nvSpPr>
          <p:cNvPr id="12" name="Text 10"/>
          <p:cNvSpPr/>
          <p:nvPr/>
        </p:nvSpPr>
        <p:spPr>
          <a:xfrm>
            <a:off x="838179" y="5719743"/>
            <a:ext cx="6476838"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The drug harmed dogs directly and made them aggressive.</a:t>
            </a:r>
            <a:endParaRPr lang="en-US" sz="1400" dirty="0"/>
          </a:p>
        </p:txBody>
      </p:sp>
      <p:pic>
        <p:nvPicPr>
          <p:cNvPr id="13"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14" name="Text 11"/>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311616"/>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Dunes and marshes: living flood barriers</a:t>
            </a:r>
            <a:endParaRPr lang="en-US" sz="3200" dirty="0"/>
          </a:p>
        </p:txBody>
      </p:sp>
      <p:sp>
        <p:nvSpPr>
          <p:cNvPr id="3" name="Text 1"/>
          <p:cNvSpPr/>
          <p:nvPr/>
        </p:nvSpPr>
        <p:spPr>
          <a:xfrm>
            <a:off x="609585" y="2360712"/>
            <a:ext cx="6309262" cy="3208338"/>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Dune grasses spread roots and buried stems through sand, holding it in place and trapping more.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tall, plant-covered dune is a wall of sand that storm waves must wear down before reaching homes.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Marsh plants slow moving water and take energy out of waves; mud settles among the stems.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NOAA reports that about 15 feet of marsh can absorb roughly half of incoming wave energy.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Paving or building on dunes and marshes removes the buffer, and rising seas add to the risk.</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Flooding is the most common and most costly kind of natural disaster in the United States.</a:t>
            </a:r>
            <a:endParaRPr lang="en-US" sz="1400" dirty="0"/>
          </a:p>
        </p:txBody>
      </p:sp>
      <p:pic>
        <p:nvPicPr>
          <p:cNvPr id="4"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5" name="Text 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593910"/>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REAL-WORLD CONNECTION</a:t>
            </a:r>
            <a:endParaRPr lang="en-US" sz="1050" dirty="0"/>
          </a:p>
        </p:txBody>
      </p:sp>
      <p:sp>
        <p:nvSpPr>
          <p:cNvPr id="4" name="Text 1"/>
          <p:cNvSpPr/>
          <p:nvPr/>
        </p:nvSpPr>
        <p:spPr>
          <a:xfrm>
            <a:off x="4876678" y="1866153"/>
            <a:ext cx="6705432" cy="558800"/>
          </a:xfrm>
          <a:prstGeom prst="rect">
            <a:avLst/>
          </a:prstGeom>
          <a:noFill/>
          <a:ln/>
        </p:spPr>
        <p:txBody>
          <a:bodyPr wrap="square" lIns="0" tIns="0" rIns="0" bIns="0" rtlCol="0" anchor="t">
            <a:normAutofit/>
          </a:bodyPr>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California connection: giving the bay back its marshes</a:t>
            </a:r>
            <a:endParaRPr lang="en-US" sz="2000" dirty="0"/>
          </a:p>
        </p:txBody>
      </p:sp>
      <p:sp>
        <p:nvSpPr>
          <p:cNvPr id="5" name="Text 2"/>
          <p:cNvSpPr/>
          <p:nvPr/>
        </p:nvSpPr>
        <p:spPr>
          <a:xfrm>
            <a:off x="4876678" y="2542858"/>
            <a:ext cx="6705432" cy="1244203"/>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Around South San Francisco Bay, salt companies once walled off thousands of acres of tidal marsh into ponds to make salt. In 2003 about 15,100 acres of those ponds were bought for restoration. The South Bay Salt Pond Restoration Project has been opening levees so tides can rebuild marsh, with three goals: wildlife habitat, places for people to visit, and flood protection for shoreline towns.</a:t>
            </a:r>
            <a:endParaRPr lang="en-US" sz="1400" dirty="0"/>
          </a:p>
        </p:txBody>
      </p:sp>
      <p:sp>
        <p:nvSpPr>
          <p:cNvPr id="6" name="Text 3"/>
          <p:cNvSpPr/>
          <p:nvPr/>
        </p:nvSpPr>
        <p:spPr>
          <a:xfrm>
            <a:off x="4876678" y="3936603"/>
            <a:ext cx="6705432" cy="133310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Restored marsh can build upward by trapping sediment, which may help it keep pace with rising seas.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Flood plans pair restored marsh with levees on the landward side: nature plus structure.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project is planned over decades, and its results are monitored as it goes.</a:t>
            </a:r>
            <a:endParaRPr lang="en-US" sz="1400" dirty="0"/>
          </a:p>
        </p:txBody>
      </p:sp>
      <p:sp>
        <p:nvSpPr>
          <p:cNvPr id="7" name="Text 4"/>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20</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1600200"/>
          </a:xfrm>
          <a:prstGeom prst="rect">
            <a:avLst/>
          </a:prstGeom>
        </p:spPr>
      </p:pic>
      <p:sp>
        <p:nvSpPr>
          <p:cNvPr id="3" name="Text 0"/>
          <p:cNvSpPr/>
          <p:nvPr/>
        </p:nvSpPr>
        <p:spPr>
          <a:xfrm>
            <a:off x="507987" y="1910715"/>
            <a:ext cx="11683708"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4" name="Text 1"/>
          <p:cNvSpPr/>
          <p:nvPr/>
        </p:nvSpPr>
        <p:spPr>
          <a:xfrm>
            <a:off x="507987" y="2182959"/>
            <a:ext cx="11175720" cy="279400"/>
          </a:xfrm>
          <a:prstGeom prst="rect">
            <a:avLst/>
          </a:prstGeom>
          <a:noFill/>
          <a:ln/>
        </p:spPr>
        <p:txBody>
          <a:bodyPr wrap="none" lIns="0" tIns="0" rIns="0" bIns="0" rtlCol="0" anchor="t"/>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Two ways to protect a beach town</a:t>
            </a:r>
            <a:endParaRPr lang="en-US" sz="2000" dirty="0"/>
          </a:p>
        </p:txBody>
      </p:sp>
      <p:sp>
        <p:nvSpPr>
          <p:cNvPr id="5" name="Text 2"/>
          <p:cNvSpPr/>
          <p:nvPr/>
        </p:nvSpPr>
        <p:spPr>
          <a:xfrm>
            <a:off x="507987" y="2580263"/>
            <a:ext cx="11175720"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Seawall versus restored dunes and marsh</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General trade-offs; how well each works depends on the site, the size of storms and the upkeep.</a:t>
            </a:r>
            <a:endParaRPr lang="en-US" sz="1400" dirty="0"/>
          </a:p>
        </p:txBody>
      </p:sp>
      <p:graphicFrame>
        <p:nvGraphicFramePr>
          <p:cNvPr id="22" name="Table 0"/>
          <p:cNvGraphicFramePr>
            <a:graphicFrameLocks noGrp="1"/>
          </p:cNvGraphicFramePr>
          <p:nvPr>
            <p:extLst>
              <p:ext uri="{D42A27DB-BD31-4B8C-83A1-F6EECF244321}">
                <p14:modId xmlns:p14="http://schemas.microsoft.com/office/powerpoint/2010/main" val="1579011935"/>
              </p:ext>
            </p:extLst>
          </p:nvPr>
        </p:nvGraphicFramePr>
        <p:xfrm>
          <a:off x="507987" y="3227487"/>
          <a:ext cx="11175721" cy="914400"/>
        </p:xfrm>
        <a:graphic>
          <a:graphicData uri="http://schemas.openxmlformats.org/drawingml/2006/table">
            <a:tbl>
              <a:tblPr/>
              <a:tblGrid>
                <a:gridCol w="5587860"/>
                <a:gridCol w="5587860"/>
              </a:tblGrid>
              <a:tr h="468598">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Concrete seawall</a:t>
                      </a:r>
                      <a:endParaRPr lang="en-US" sz="1600" dirty="0">
                        <a:latin typeface="Open Sans" charset="0"/>
                        <a:ea typeface="Open Sans" charset="0"/>
                        <a:cs typeface="Open Sans" charset="0"/>
                      </a:endParaRPr>
                    </a:p>
                  </a:txBody>
                  <a:tcPr marL="114297" marR="114297" marT="88898" marB="888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Restored dunes and marsh</a:t>
                      </a:r>
                      <a:endParaRPr lang="en-US" sz="1600" dirty="0">
                        <a:latin typeface="Open Sans" charset="0"/>
                        <a:ea typeface="Open Sans" charset="0"/>
                        <a:cs typeface="Open Sans" charset="0"/>
                      </a:endParaRPr>
                    </a:p>
                  </a:txBody>
                  <a:tcPr marL="114297" marR="114297" marT="88898" marB="888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468598">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Strong as soon as it is built</a:t>
                      </a:r>
                      <a:endParaRPr lang="en-US" sz="1600" dirty="0">
                        <a:latin typeface="Open Sans" charset="0"/>
                        <a:ea typeface="Open Sans" charset="0"/>
                        <a:cs typeface="Open Sans" charset="0"/>
                      </a:endParaRPr>
                    </a:p>
                  </a:txBody>
                  <a:tcPr marL="114297" marR="114297" marT="88898" marB="888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Takes several years for plants to establish</a:t>
                      </a:r>
                      <a:endParaRPr lang="en-US" sz="1600" dirty="0">
                        <a:latin typeface="Open Sans" charset="0"/>
                        <a:ea typeface="Open Sans" charset="0"/>
                        <a:cs typeface="Open Sans" charset="0"/>
                      </a:endParaRPr>
                    </a:p>
                  </a:txBody>
                  <a:tcPr marL="114297" marR="114297" marT="88898" marB="888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753051">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High building cost; repairs after big storms</a:t>
                      </a:r>
                      <a:endParaRPr lang="en-US" sz="1600" dirty="0">
                        <a:latin typeface="Open Sans" charset="0"/>
                        <a:ea typeface="Open Sans" charset="0"/>
                        <a:cs typeface="Open Sans" charset="0"/>
                      </a:endParaRPr>
                    </a:p>
                  </a:txBody>
                  <a:tcPr marL="114297" marR="114297" marT="88898" marB="888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Lower building cost; needs replanting and sand after big storms</a:t>
                      </a:r>
                      <a:endParaRPr lang="en-US" sz="1600" dirty="0">
                        <a:latin typeface="Open Sans" charset="0"/>
                        <a:ea typeface="Open Sans" charset="0"/>
                        <a:cs typeface="Open Sans" charset="0"/>
                      </a:endParaRPr>
                    </a:p>
                  </a:txBody>
                  <a:tcPr marL="114297" marR="114297" marT="88898" marB="888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468598">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Waves bounce off; the beach in front can narrow</a:t>
                      </a:r>
                      <a:endParaRPr lang="en-US" sz="1600" dirty="0">
                        <a:latin typeface="Open Sans" charset="0"/>
                        <a:ea typeface="Open Sans" charset="0"/>
                        <a:cs typeface="Open Sans" charset="0"/>
                      </a:endParaRPr>
                    </a:p>
                  </a:txBody>
                  <a:tcPr marL="114297" marR="114297" marT="88898" marB="888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Plants take energy out of waves and trap sand</a:t>
                      </a:r>
                      <a:endParaRPr lang="en-US" sz="1600" dirty="0">
                        <a:latin typeface="Open Sans" charset="0"/>
                        <a:ea typeface="Open Sans" charset="0"/>
                        <a:cs typeface="Open Sans" charset="0"/>
                      </a:endParaRPr>
                    </a:p>
                  </a:txBody>
                  <a:tcPr marL="114297" marR="114297" marT="88898" marB="888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468598">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Little habitat for plants or animals</a:t>
                      </a:r>
                      <a:endParaRPr lang="en-US" sz="1600" dirty="0">
                        <a:latin typeface="Open Sans" charset="0"/>
                        <a:ea typeface="Open Sans" charset="0"/>
                        <a:cs typeface="Open Sans" charset="0"/>
                      </a:endParaRPr>
                    </a:p>
                  </a:txBody>
                  <a:tcPr marL="114297" marR="114297" marT="88898" marB="888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Habitat for birds, fish and insects; trails for people</a:t>
                      </a:r>
                      <a:endParaRPr lang="en-US" sz="1600" dirty="0">
                        <a:latin typeface="Open Sans" charset="0"/>
                        <a:ea typeface="Open Sans" charset="0"/>
                        <a:cs typeface="Open Sans" charset="0"/>
                      </a:endParaRPr>
                    </a:p>
                  </a:txBody>
                  <a:tcPr marL="114297" marR="114297" marT="88898" marB="888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462249">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Does not grow as the sea rises</a:t>
                      </a:r>
                      <a:endParaRPr lang="en-US" sz="1600" dirty="0">
                        <a:latin typeface="Open Sans" charset="0"/>
                        <a:ea typeface="Open Sans" charset="0"/>
                        <a:cs typeface="Open Sans" charset="0"/>
                      </a:endParaRPr>
                    </a:p>
                  </a:txBody>
                  <a:tcPr marL="114297" marR="114297" marT="88898" marB="888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Can build up or shift inland if given room</a:t>
                      </a:r>
                      <a:endParaRPr lang="en-US" sz="1600" dirty="0">
                        <a:latin typeface="Open Sans" charset="0"/>
                        <a:ea typeface="Open Sans" charset="0"/>
                        <a:cs typeface="Open Sans" charset="0"/>
                      </a:endParaRPr>
                    </a:p>
                  </a:txBody>
                  <a:tcPr marL="114297" marR="114297" marT="88898" marB="888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sp>
        <p:nvSpPr>
          <p:cNvPr id="7"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21</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311616"/>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Engineering case: New York City's water</a:t>
            </a:r>
            <a:endParaRPr lang="en-US" sz="3200" dirty="0"/>
          </a:p>
        </p:txBody>
      </p:sp>
      <p:sp>
        <p:nvSpPr>
          <p:cNvPr id="3" name="Text 1"/>
          <p:cNvSpPr/>
          <p:nvPr/>
        </p:nvSpPr>
        <p:spPr>
          <a:xfrm>
            <a:off x="609585" y="2360712"/>
            <a:ext cx="6309262" cy="3208338"/>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About nine million people use more than a billion gallons a day from upstate reservoirs.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Federal rules (1989) said surface water must be filtered unless the source could be kept very clean.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Criteria: clean, safe water; enough of it; a system that keeps working as the city grows.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Constraints: affordable for decades, and good for people and the environment upstate.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Choice: protect the mostly forested Catskill and Delaware watersheds instead of building a giant plant.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water is still disinfected and tested; the forests and soils do much of the filtering.</a:t>
            </a:r>
            <a:endParaRPr lang="en-US" sz="1400" dirty="0"/>
          </a:p>
        </p:txBody>
      </p:sp>
      <p:pic>
        <p:nvPicPr>
          <p:cNvPr id="4"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5" name="Text 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22</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673483" y="1255177"/>
            <a:ext cx="7518212"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4" name="Text 1"/>
          <p:cNvSpPr/>
          <p:nvPr/>
        </p:nvSpPr>
        <p:spPr>
          <a:xfrm>
            <a:off x="4673483" y="1531782"/>
            <a:ext cx="711182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Words for water and value</a:t>
            </a:r>
            <a:endParaRPr lang="en-US" sz="3200" dirty="0"/>
          </a:p>
        </p:txBody>
      </p:sp>
      <p:sp>
        <p:nvSpPr>
          <p:cNvPr id="5" name="Text 2"/>
          <p:cNvSpPr/>
          <p:nvPr/>
        </p:nvSpPr>
        <p:spPr>
          <a:xfrm>
            <a:off x="4673483" y="2143740"/>
            <a:ext cx="7111822" cy="85338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watershed</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All the land that drains rain and melted snow into the same stream, lake or reservoir. </a:t>
            </a:r>
            <a:pPr algn="l" indent="0" marL="0">
              <a:lnSpc>
                <a:spcPct val="117000"/>
              </a:lnSpc>
              <a:buNone/>
            </a:pPr>
            <a:r>
              <a:rPr lang="en-US" sz="1600" i="1" dirty="0">
                <a:solidFill>
                  <a:srgbClr val="333F70"/>
                </a:solidFill>
                <a:latin typeface="Open Sans" pitchFamily="34" charset="0"/>
                <a:ea typeface="Open Sans" pitchFamily="34" charset="-122"/>
                <a:cs typeface="Open Sans" pitchFamily="34" charset="-120"/>
              </a:rPr>
              <a:t>The Catskill forests are part of the watershed for New York City's reservoirs.</a:t>
            </a:r>
            <a:endParaRPr lang="en-US" sz="1600" dirty="0"/>
          </a:p>
        </p:txBody>
      </p:sp>
      <p:sp>
        <p:nvSpPr>
          <p:cNvPr id="6" name="Text 3"/>
          <p:cNvSpPr/>
          <p:nvPr/>
        </p:nvSpPr>
        <p:spPr>
          <a:xfrm>
            <a:off x="4673483" y="3454321"/>
            <a:ext cx="7111822" cy="85338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turbidity</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How cloudy water is because of particles floating in it; higher turbidity means murkier water. </a:t>
            </a:r>
            <a:pPr algn="l" indent="0" marL="0">
              <a:lnSpc>
                <a:spcPct val="117000"/>
              </a:lnSpc>
              <a:buNone/>
            </a:pPr>
            <a:r>
              <a:rPr lang="en-US" sz="1600" i="1" dirty="0">
                <a:solidFill>
                  <a:srgbClr val="333F70"/>
                </a:solidFill>
                <a:latin typeface="Open Sans" pitchFamily="34" charset="0"/>
                <a:ea typeface="Open Sans" pitchFamily="34" charset="-122"/>
                <a:cs typeface="Open Sans" pitchFamily="34" charset="-120"/>
              </a:rPr>
              <a:t>Lab 2 rates turbidity by comparing filtered water with reference cups.</a:t>
            </a:r>
            <a:endParaRPr lang="en-US" sz="1600" dirty="0"/>
          </a:p>
        </p:txBody>
      </p:sp>
      <p:sp>
        <p:nvSpPr>
          <p:cNvPr id="7" name="Text 4"/>
          <p:cNvSpPr/>
          <p:nvPr/>
        </p:nvSpPr>
        <p:spPr>
          <a:xfrm>
            <a:off x="4673483" y="4764901"/>
            <a:ext cx="7111822" cy="85338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replacement cost</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An estimate of a service's worth: what people would pay for a human-made substitute that does the same job. </a:t>
            </a:r>
            <a:pPr algn="l" indent="0" marL="0">
              <a:lnSpc>
                <a:spcPct val="117000"/>
              </a:lnSpc>
              <a:buNone/>
            </a:pPr>
            <a:r>
              <a:rPr lang="en-US" sz="1600" i="1" dirty="0">
                <a:solidFill>
                  <a:srgbClr val="333F70"/>
                </a:solidFill>
                <a:latin typeface="Open Sans" pitchFamily="34" charset="0"/>
                <a:ea typeface="Open Sans" pitchFamily="34" charset="-122"/>
                <a:cs typeface="Open Sans" pitchFamily="34" charset="-120"/>
              </a:rPr>
              <a:t>A filtration plant's cost is the replacement cost of a forest's water cleaning.</a:t>
            </a:r>
            <a:endParaRPr lang="en-US" sz="1600" dirty="0"/>
          </a:p>
        </p:txBody>
      </p:sp>
      <p:sp>
        <p:nvSpPr>
          <p:cNvPr id="8" name="Shape 5"/>
          <p:cNvSpPr/>
          <p:nvPr/>
        </p:nvSpPr>
        <p:spPr>
          <a:xfrm>
            <a:off x="4673483" y="3209528"/>
            <a:ext cx="7111822" cy="12700"/>
          </a:xfrm>
          <a:prstGeom prst="rect">
            <a:avLst/>
          </a:prstGeom>
          <a:solidFill>
            <a:srgbClr val="000000">
              <a:alpha val="8000"/>
            </a:srgbClr>
          </a:solidFill>
          <a:ln/>
        </p:spPr>
        <p:txBody>
          <a:bodyPr/>
          <a:p/>
        </p:txBody>
      </p:sp>
      <p:sp>
        <p:nvSpPr>
          <p:cNvPr id="9" name="Shape 6"/>
          <p:cNvSpPr/>
          <p:nvPr/>
        </p:nvSpPr>
        <p:spPr>
          <a:xfrm>
            <a:off x="4673483" y="4520109"/>
            <a:ext cx="7111822" cy="12700"/>
          </a:xfrm>
          <a:prstGeom prst="rect">
            <a:avLst/>
          </a:prstGeom>
          <a:solidFill>
            <a:srgbClr val="000000">
              <a:alpha val="8000"/>
            </a:srgbClr>
          </a:solidFill>
          <a:ln/>
        </p:spPr>
        <p:txBody>
          <a:bodyPr/>
          <a:p/>
        </p:txBody>
      </p:sp>
      <p:sp>
        <p:nvSpPr>
          <p:cNvPr id="10" name="Text 7"/>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23</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587877"/>
            <a:ext cx="7315017"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Check for understanding</a:t>
            </a:r>
            <a:endParaRPr lang="en-US" sz="1400" dirty="0"/>
          </a:p>
        </p:txBody>
      </p:sp>
      <p:sp>
        <p:nvSpPr>
          <p:cNvPr id="3" name="Text 1"/>
          <p:cNvSpPr/>
          <p:nvPr/>
        </p:nvSpPr>
        <p:spPr>
          <a:xfrm>
            <a:off x="609585" y="2151800"/>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criterion or constraint?</a:t>
            </a:r>
            <a:endParaRPr lang="en-US" sz="3200" dirty="0"/>
          </a:p>
        </p:txBody>
      </p:sp>
      <p:sp>
        <p:nvSpPr>
          <p:cNvPr id="4" name="Text 2"/>
          <p:cNvSpPr/>
          <p:nvPr/>
        </p:nvSpPr>
        <p:spPr>
          <a:xfrm>
            <a:off x="609585" y="3200896"/>
            <a:ext cx="6705432" cy="142200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filtered water must reach a clarity rating of at least 3.</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team may spend no more than $10 in classroom money.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At least 150 mL must come out within 3 minutes.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Only sand, gravel, cotton balls and coffee filters may be used.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All layers must fit in the top half of one bottle.</a:t>
            </a:r>
            <a:endParaRPr lang="en-US" sz="1400" dirty="0"/>
          </a:p>
        </p:txBody>
      </p:sp>
      <p:sp>
        <p:nvSpPr>
          <p:cNvPr id="5" name="Text 3"/>
          <p:cNvSpPr/>
          <p:nvPr/>
        </p:nvSpPr>
        <p:spPr>
          <a:xfrm>
            <a:off x="609585" y="4790857"/>
            <a:ext cx="6705432"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For the Lab 2 filter challenge, label each C (criterion: what success requires) or K (constraint: a limit you must stay within).</a:t>
            </a:r>
            <a:endParaRPr lang="en-US" sz="1400" dirty="0"/>
          </a:p>
        </p:txBody>
      </p:sp>
      <p:pic>
        <p:nvPicPr>
          <p:cNvPr id="6"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7" name="Text 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24</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1371600"/>
          </a:xfrm>
          <a:prstGeom prst="rect">
            <a:avLst/>
          </a:prstGeom>
        </p:spPr>
      </p:pic>
      <p:sp>
        <p:nvSpPr>
          <p:cNvPr id="3" name="Text 0"/>
          <p:cNvSpPr/>
          <p:nvPr/>
        </p:nvSpPr>
        <p:spPr>
          <a:xfrm>
            <a:off x="507987" y="1656715"/>
            <a:ext cx="11683708"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APPLY IT</a:t>
            </a:r>
            <a:pPr algn="l" indent="0" marL="0">
              <a:lnSpc>
                <a:spcPct val="117000"/>
              </a:lnSpc>
              <a:buNone/>
            </a:pPr>
            <a:r>
              <a:rPr lang="en-US" sz="1050" spc="63" kern="100" dirty="0">
                <a:solidFill>
                  <a:srgbClr val="333F70"/>
                </a:solidFill>
                <a:latin typeface="Open Sans" pitchFamily="34" charset="0"/>
                <a:ea typeface="Open Sans" pitchFamily="34" charset="-122"/>
                <a:cs typeface="Open Sans" pitchFamily="34" charset="-120"/>
              </a:rPr>
              <a:t> · </a:t>
            </a:r>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SIMULATED DATA FOR PRACTICE.</a:t>
            </a:r>
            <a:endParaRPr lang="en-US" sz="1050" dirty="0"/>
          </a:p>
        </p:txBody>
      </p:sp>
      <p:sp>
        <p:nvSpPr>
          <p:cNvPr id="4" name="Text 1"/>
          <p:cNvSpPr/>
          <p:nvPr/>
        </p:nvSpPr>
        <p:spPr>
          <a:xfrm>
            <a:off x="507987" y="1928959"/>
            <a:ext cx="11175720" cy="279400"/>
          </a:xfrm>
          <a:prstGeom prst="rect">
            <a:avLst/>
          </a:prstGeom>
          <a:noFill/>
          <a:ln/>
        </p:spPr>
        <p:txBody>
          <a:bodyPr wrap="none" lIns="0" tIns="0" rIns="0" bIns="0" rtlCol="0" anchor="t"/>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Task: the Valley Orchard pollination plan</a:t>
            </a:r>
            <a:endParaRPr lang="en-US" sz="2000" dirty="0"/>
          </a:p>
        </p:txBody>
      </p:sp>
      <p:sp>
        <p:nvSpPr>
          <p:cNvPr id="5" name="Text 2"/>
          <p:cNvSpPr/>
          <p:nvPr/>
        </p:nvSpPr>
        <p:spPr>
          <a:xfrm>
            <a:off x="507987" y="2326263"/>
            <a:ext cx="11175720"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A fictional 200-acre almond orchard needs a 10-year pollination plan. Find the 10-year cost of each plan, then decide which you would choose and what you would still want to know.</a:t>
            </a:r>
            <a:endParaRPr lang="en-US" sz="1400" dirty="0"/>
          </a:p>
        </p:txBody>
      </p:sp>
      <p:graphicFrame>
        <p:nvGraphicFramePr>
          <p:cNvPr id="26" name="Table 0"/>
          <p:cNvGraphicFramePr>
            <a:graphicFrameLocks noGrp="1"/>
          </p:cNvGraphicFramePr>
          <p:nvPr>
            <p:extLst>
              <p:ext uri="{D42A27DB-BD31-4B8C-83A1-F6EECF244321}">
                <p14:modId xmlns:p14="http://schemas.microsoft.com/office/powerpoint/2010/main" val="1579011935"/>
              </p:ext>
            </p:extLst>
          </p:nvPr>
        </p:nvGraphicFramePr>
        <p:xfrm>
          <a:off x="507987" y="2973487"/>
          <a:ext cx="11175721" cy="914400"/>
        </p:xfrm>
        <a:graphic>
          <a:graphicData uri="http://schemas.openxmlformats.org/drawingml/2006/table">
            <a:tbl>
              <a:tblPr/>
              <a:tblGrid>
                <a:gridCol w="3352657"/>
                <a:gridCol w="1229297"/>
                <a:gridCol w="1229297"/>
                <a:gridCol w="1229297"/>
                <a:gridCol w="4135172"/>
              </a:tblGrid>
              <a:tr h="829250">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Plan</a:t>
                      </a:r>
                      <a:endParaRPr lang="en-US" sz="1600" dirty="0">
                        <a:latin typeface="Open Sans" charset="0"/>
                        <a:ea typeface="Open Sans" charset="0"/>
                        <a:cs typeface="Open Sans" charset="0"/>
                      </a:endParaRPr>
                    </a:p>
                  </a:txBody>
                  <a:tcPr marL="114297" marR="114297" marT="126997" marB="126997"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Up-front cost</a:t>
                      </a:r>
                      <a:endParaRPr lang="en-US" sz="1600" dirty="0">
                        <a:latin typeface="Open Sans" charset="0"/>
                        <a:ea typeface="Open Sans" charset="0"/>
                        <a:cs typeface="Open Sans" charset="0"/>
                      </a:endParaRPr>
                    </a:p>
                  </a:txBody>
                  <a:tcPr marL="114297" marR="114297" marT="126997" marB="126997"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Yearly cost</a:t>
                      </a:r>
                      <a:endParaRPr lang="en-US" sz="1600" dirty="0">
                        <a:latin typeface="Open Sans" charset="0"/>
                        <a:ea typeface="Open Sans" charset="0"/>
                        <a:cs typeface="Open Sans" charset="0"/>
                      </a:endParaRPr>
                    </a:p>
                  </a:txBody>
                  <a:tcPr marL="114297" marR="114297" marT="126997" marB="126997"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10-year total</a:t>
                      </a:r>
                      <a:endParaRPr lang="en-US" sz="1600" dirty="0">
                        <a:latin typeface="Open Sans" charset="0"/>
                        <a:ea typeface="Open Sans" charset="0"/>
                        <a:cs typeface="Open Sans" charset="0"/>
                      </a:endParaRPr>
                    </a:p>
                  </a:txBody>
                  <a:tcPr marL="114297" marR="114297" marT="126997" marB="126997"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Other effects</a:t>
                      </a:r>
                      <a:endParaRPr lang="en-US" sz="1600" dirty="0">
                        <a:latin typeface="Open Sans" charset="0"/>
                        <a:ea typeface="Open Sans" charset="0"/>
                        <a:cs typeface="Open Sans" charset="0"/>
                      </a:endParaRPr>
                    </a:p>
                  </a:txBody>
                  <a:tcPr marL="114297" marR="114297" marT="126997" marB="126997"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829250">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A: rent 2 hives per acre (400 hives at $200)</a:t>
                      </a:r>
                      <a:endParaRPr lang="en-US" sz="1600" dirty="0">
                        <a:latin typeface="Open Sans" charset="0"/>
                        <a:ea typeface="Open Sans" charset="0"/>
                        <a:cs typeface="Open Sans" charset="0"/>
                      </a:endParaRPr>
                    </a:p>
                  </a:txBody>
                  <a:tcPr marL="114297" marR="114297" marT="126997" marB="126997"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$0</a:t>
                      </a:r>
                      <a:endParaRPr lang="en-US" sz="1600" dirty="0">
                        <a:latin typeface="Open Sans" charset="0"/>
                        <a:ea typeface="Open Sans" charset="0"/>
                        <a:cs typeface="Open Sans" charset="0"/>
                      </a:endParaRPr>
                    </a:p>
                  </a:txBody>
                  <a:tcPr marL="114297" marR="114297" marT="126997" marB="126997"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$80,000</a:t>
                      </a:r>
                      <a:endParaRPr lang="en-US" sz="1600" dirty="0">
                        <a:latin typeface="Open Sans" charset="0"/>
                        <a:ea typeface="Open Sans" charset="0"/>
                        <a:cs typeface="Open Sans" charset="0"/>
                      </a:endParaRPr>
                    </a:p>
                  </a:txBody>
                  <a:tcPr marL="114297" marR="114297" marT="126997" marB="126997"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indent="0" marL="0">
                        <a:buNone/>
                      </a:pPr>
                      <a:endParaRPr lang="en-US" sz="1400" dirty="0">
                        <a:latin typeface="Open Sans" charset="0"/>
                        <a:ea typeface="Open Sans" charset="0"/>
                        <a:cs typeface="Open Sans" charset="0"/>
                      </a:endParaRPr>
                    </a:p>
                  </a:txBody>
                  <a:tcPr marL="114297" marR="114297" marT="126997" marB="126997"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Depends on hive supply and price each year</a:t>
                      </a:r>
                      <a:endParaRPr lang="en-US" sz="1600" dirty="0">
                        <a:latin typeface="Open Sans" charset="0"/>
                        <a:ea typeface="Open Sans" charset="0"/>
                        <a:cs typeface="Open Sans" charset="0"/>
                      </a:endParaRPr>
                    </a:p>
                  </a:txBody>
                  <a:tcPr marL="114297" marR="114297" marT="126997" marB="126997"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1113703">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B: plant 2 miles of flowering hedgerow and rent 1.5 hives per acre (300 hives)</a:t>
                      </a:r>
                      <a:endParaRPr lang="en-US" sz="1600" dirty="0">
                        <a:latin typeface="Open Sans" charset="0"/>
                        <a:ea typeface="Open Sans" charset="0"/>
                        <a:cs typeface="Open Sans" charset="0"/>
                      </a:endParaRPr>
                    </a:p>
                  </a:txBody>
                  <a:tcPr marL="114297" marR="114297" marT="126997" marB="126997"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$24,000</a:t>
                      </a:r>
                      <a:endParaRPr lang="en-US" sz="1600" dirty="0">
                        <a:latin typeface="Open Sans" charset="0"/>
                        <a:ea typeface="Open Sans" charset="0"/>
                        <a:cs typeface="Open Sans" charset="0"/>
                      </a:endParaRPr>
                    </a:p>
                  </a:txBody>
                  <a:tcPr marL="114297" marR="114297" marT="126997" marB="126997"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$63,000</a:t>
                      </a:r>
                      <a:endParaRPr lang="en-US" sz="1600" dirty="0">
                        <a:latin typeface="Open Sans" charset="0"/>
                        <a:ea typeface="Open Sans" charset="0"/>
                        <a:cs typeface="Open Sans" charset="0"/>
                      </a:endParaRPr>
                    </a:p>
                  </a:txBody>
                  <a:tcPr marL="114297" marR="114297" marT="126997" marB="126997"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indent="0" marL="0">
                        <a:buNone/>
                      </a:pPr>
                      <a:endParaRPr lang="en-US" sz="1400" dirty="0">
                        <a:latin typeface="Open Sans" charset="0"/>
                        <a:ea typeface="Open Sans" charset="0"/>
                        <a:cs typeface="Open Sans" charset="0"/>
                      </a:endParaRPr>
                    </a:p>
                  </a:txBody>
                  <a:tcPr marL="114297" marR="114297" marT="126997" marB="126997"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Feeds wild bees, birds and pest-eating insects; wild bees help most near the hedgerow</a:t>
                      </a:r>
                      <a:endParaRPr lang="en-US" sz="1600" dirty="0">
                        <a:latin typeface="Open Sans" charset="0"/>
                        <a:ea typeface="Open Sans" charset="0"/>
                        <a:cs typeface="Open Sans" charset="0"/>
                      </a:endParaRPr>
                    </a:p>
                  </a:txBody>
                  <a:tcPr marL="114297" marR="114297" marT="126997" marB="126997"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822900">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C: rent 2.5 hives per acre (500 hives)</a:t>
                      </a:r>
                      <a:endParaRPr lang="en-US" sz="1600" dirty="0">
                        <a:latin typeface="Open Sans" charset="0"/>
                        <a:ea typeface="Open Sans" charset="0"/>
                        <a:cs typeface="Open Sans" charset="0"/>
                      </a:endParaRPr>
                    </a:p>
                  </a:txBody>
                  <a:tcPr marL="114297" marR="114297" marT="126997" marB="126997"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$0</a:t>
                      </a:r>
                      <a:endParaRPr lang="en-US" sz="1600" dirty="0">
                        <a:latin typeface="Open Sans" charset="0"/>
                        <a:ea typeface="Open Sans" charset="0"/>
                        <a:cs typeface="Open Sans" charset="0"/>
                      </a:endParaRPr>
                    </a:p>
                  </a:txBody>
                  <a:tcPr marL="114297" marR="114297" marT="126997" marB="126997"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$100,000</a:t>
                      </a:r>
                      <a:endParaRPr lang="en-US" sz="1600" dirty="0">
                        <a:latin typeface="Open Sans" charset="0"/>
                        <a:ea typeface="Open Sans" charset="0"/>
                        <a:cs typeface="Open Sans" charset="0"/>
                      </a:endParaRPr>
                    </a:p>
                  </a:txBody>
                  <a:tcPr marL="114297" marR="114297" marT="126997" marB="126997"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indent="0" marL="0">
                        <a:buNone/>
                      </a:pPr>
                      <a:endParaRPr lang="en-US" sz="1400" dirty="0">
                        <a:latin typeface="Open Sans" charset="0"/>
                        <a:ea typeface="Open Sans" charset="0"/>
                        <a:cs typeface="Open Sans" charset="0"/>
                      </a:endParaRPr>
                    </a:p>
                  </a:txBody>
                  <a:tcPr marL="114297" marR="114297" marT="126997" marB="126997"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600" dirty="0">
                          <a:solidFill>
                            <a:srgbClr val="333F70"/>
                          </a:solidFill>
                          <a:latin typeface="Open Sans" pitchFamily="34" charset="0"/>
                          <a:ea typeface="Open Sans" pitchFamily="34" charset="-122"/>
                          <a:cs typeface="Open Sans" pitchFamily="34" charset="-120"/>
                        </a:rPr>
                        <a:t>Extra bees help most in cold, rainy bloom years</a:t>
                      </a:r>
                      <a:endParaRPr lang="en-US" sz="1600" dirty="0">
                        <a:latin typeface="Open Sans" charset="0"/>
                        <a:ea typeface="Open Sans" charset="0"/>
                        <a:cs typeface="Open Sans" charset="0"/>
                      </a:endParaRPr>
                    </a:p>
                  </a:txBody>
                  <a:tcPr marL="114297" marR="114297" marT="126997" marB="126997" anchor="ctr">
                    <a:lnL w="12700" cap="flat" cmpd="sng" algn="ctr">
                      <a:solidFill>
                        <a:srgbClr val="BCDBD4"/>
                      </a:solidFill>
                      <a:prstDash val="solid"/>
                      <a:round/>
                      <a:headEnd type="none" w="med" len="med"/>
                      <a:tailEnd type="none" w="med" len="med"/>
                    </a:lnL>
                    <a:lnR w="12700" cap="flat" cmpd="sng" algn="ctr">
                      <a:solidFill>
                        <a:srgbClr val="BCDBD4"/>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bl>
          </a:graphicData>
        </a:graphic>
      </p:graphicFrame>
      <p:sp>
        <p:nvSpPr>
          <p:cNvPr id="7"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25</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80000"/>
            </a:srgbClr>
          </a:solidFill>
          <a:ln/>
        </p:spPr>
        <p:txBody>
          <a:bodyPr/>
          <a:p/>
        </p:txBody>
      </p:sp>
      <p:sp>
        <p:nvSpPr>
          <p:cNvPr id="4" name="Text 1"/>
          <p:cNvSpPr/>
          <p:nvPr/>
        </p:nvSpPr>
        <p:spPr>
          <a:xfrm>
            <a:off x="609585" y="2410182"/>
            <a:ext cx="11582110"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FFFFFF"/>
                </a:solidFill>
                <a:latin typeface="Open Sans" pitchFamily="34" charset="0"/>
                <a:ea typeface="Open Sans" pitchFamily="34" charset="-122"/>
                <a:cs typeface="Open Sans" pitchFamily="34" charset="-120"/>
              </a:rPr>
              <a:t>MISCONCEPTION CHECK</a:t>
            </a:r>
            <a:endParaRPr lang="en-US" sz="1050" dirty="0"/>
          </a:p>
        </p:txBody>
      </p:sp>
      <p:sp>
        <p:nvSpPr>
          <p:cNvPr id="5" name="Text 2"/>
          <p:cNvSpPr/>
          <p:nvPr/>
        </p:nvSpPr>
        <p:spPr>
          <a:xfrm>
            <a:off x="609585" y="2686788"/>
            <a:ext cx="10972526" cy="446980"/>
          </a:xfrm>
          <a:prstGeom prst="rect">
            <a:avLst/>
          </a:prstGeom>
          <a:noFill/>
          <a:ln/>
        </p:spPr>
        <p:txBody>
          <a:bodyPr wrap="none" lIns="0" tIns="0" rIns="0" bIns="0" rtlCol="0" anchor="t"/>
          <a:lstStyle/>
          <a:p>
            <a:pPr algn="l" indent="0" marL="0">
              <a:lnSpc>
                <a:spcPct val="92000"/>
              </a:lnSpc>
              <a:buNone/>
            </a:pPr>
            <a:r>
              <a:rPr lang="en-US" sz="3200" b="1" dirty="0">
                <a:solidFill>
                  <a:srgbClr val="FFFFFF"/>
                </a:solidFill>
                <a:latin typeface="Unbounded Bold" pitchFamily="34" charset="0"/>
                <a:ea typeface="Unbounded Bold" pitchFamily="34" charset="-122"/>
                <a:cs typeface="Unbounded Bold" pitchFamily="34" charset="-120"/>
              </a:rPr>
              <a:t>True or false? Clear water is clean water</a:t>
            </a:r>
            <a:endParaRPr lang="en-US" sz="3200" dirty="0"/>
          </a:p>
        </p:txBody>
      </p:sp>
      <p:sp>
        <p:nvSpPr>
          <p:cNvPr id="6" name="Text 3"/>
          <p:cNvSpPr/>
          <p:nvPr/>
        </p:nvSpPr>
        <p:spPr>
          <a:xfrm>
            <a:off x="876278" y="3374946"/>
            <a:ext cx="10705832" cy="56892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FFFFFF"/>
                </a:solidFill>
                <a:latin typeface="Open Sans" pitchFamily="34" charset="0"/>
                <a:ea typeface="Open Sans" pitchFamily="34" charset="-122"/>
                <a:cs typeface="Open Sans" pitchFamily="34" charset="-120"/>
              </a:rPr>
              <a:t>"If the water coming out of a Lab 2 filter is crystal clear, it is safe to drink, so a town with a good enough filter does not need a healthy watershed."</a:t>
            </a:r>
            <a:endParaRPr lang="en-US" sz="1600" dirty="0"/>
          </a:p>
        </p:txBody>
      </p:sp>
      <p:sp>
        <p:nvSpPr>
          <p:cNvPr id="7" name="Shape 4"/>
          <p:cNvSpPr/>
          <p:nvPr/>
        </p:nvSpPr>
        <p:spPr>
          <a:xfrm>
            <a:off x="609585" y="3288903"/>
            <a:ext cx="19050" cy="721320"/>
          </a:xfrm>
          <a:prstGeom prst="roundRect">
            <a:avLst>
              <a:gd name="adj" fmla="val 49999"/>
            </a:avLst>
          </a:prstGeom>
          <a:solidFill>
            <a:srgbClr val="26A688"/>
          </a:solidFill>
          <a:ln/>
        </p:spPr>
        <p:txBody>
          <a:bodyPr/>
          <a:p/>
        </p:txBody>
      </p:sp>
      <p:sp>
        <p:nvSpPr>
          <p:cNvPr id="8" name="Text 5"/>
          <p:cNvSpPr/>
          <p:nvPr/>
        </p:nvSpPr>
        <p:spPr>
          <a:xfrm>
            <a:off x="609585" y="4178816"/>
            <a:ext cx="11582110" cy="284460"/>
          </a:xfrm>
          <a:prstGeom prst="rect">
            <a:avLst/>
          </a:prstGeom>
          <a:noFill/>
          <a:ln/>
        </p:spPr>
        <p:txBody>
          <a:bodyPr wrap="none" lIns="0" tIns="0" rIns="0" bIns="0" rtlCol="0" anchor="t"/>
          <a:lstStyle/>
          <a:p>
            <a:pPr algn="l" indent="0" marL="0">
              <a:lnSpc>
                <a:spcPct val="117000"/>
              </a:lnSpc>
              <a:buNone/>
            </a:pPr>
            <a:r>
              <a:rPr lang="en-US" sz="1600" dirty="0">
                <a:solidFill>
                  <a:srgbClr val="FFFFFF"/>
                </a:solidFill>
                <a:latin typeface="Open Sans" pitchFamily="34" charset="0"/>
                <a:ea typeface="Open Sans" pitchFamily="34" charset="-122"/>
                <a:cs typeface="Open Sans" pitchFamily="34" charset="-120"/>
              </a:rPr>
              <a:t>True or false? Explain your reasoning.</a:t>
            </a:r>
            <a:endParaRPr lang="en-US" sz="16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Shape 0"/>
          <p:cNvSpPr/>
          <p:nvPr/>
        </p:nvSpPr>
        <p:spPr>
          <a:xfrm>
            <a:off x="4267093" y="0"/>
            <a:ext cx="7924602" cy="6858000"/>
          </a:xfrm>
          <a:prstGeom prst="rect">
            <a:avLst/>
          </a:prstGeom>
          <a:solidFill>
            <a:srgbClr val="FFFFFF"/>
          </a:solidFill>
          <a:ln/>
        </p:spPr>
        <p:txBody>
          <a:bodyPr/>
          <a:p/>
        </p:txBody>
      </p:sp>
      <p:sp>
        <p:nvSpPr>
          <p:cNvPr id="4" name="Text 1"/>
          <p:cNvSpPr/>
          <p:nvPr/>
        </p:nvSpPr>
        <p:spPr>
          <a:xfrm>
            <a:off x="4876678" y="1512749"/>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000000"/>
                </a:solidFill>
                <a:latin typeface="Open Sans" pitchFamily="34" charset="0"/>
                <a:ea typeface="Open Sans" pitchFamily="34" charset="-122"/>
                <a:cs typeface="Open Sans" pitchFamily="34" charset="-120"/>
              </a:rPr>
              <a:t>PUTTING IT TOGETHER</a:t>
            </a:r>
            <a:endParaRPr lang="en-US" sz="1050" dirty="0"/>
          </a:p>
        </p:txBody>
      </p:sp>
      <p:sp>
        <p:nvSpPr>
          <p:cNvPr id="5" name="Text 2"/>
          <p:cNvSpPr/>
          <p:nvPr/>
        </p:nvSpPr>
        <p:spPr>
          <a:xfrm>
            <a:off x="4876678" y="1789354"/>
            <a:ext cx="6705432" cy="446980"/>
          </a:xfrm>
          <a:prstGeom prst="rect">
            <a:avLst/>
          </a:prstGeom>
          <a:noFill/>
          <a:ln/>
        </p:spPr>
        <p:txBody>
          <a:bodyPr wrap="none" lIns="0" tIns="0" rIns="0" bIns="0" rtlCol="0" anchor="t"/>
          <a:lstStyle/>
          <a:p>
            <a:pPr algn="l" indent="0" marL="0">
              <a:lnSpc>
                <a:spcPct val="92000"/>
              </a:lnSpc>
              <a:buNone/>
            </a:pPr>
            <a:r>
              <a:rPr lang="en-US" sz="3200" b="1" dirty="0">
                <a:solidFill>
                  <a:srgbClr val="000000"/>
                </a:solidFill>
                <a:latin typeface="Unbounded Bold" pitchFamily="34" charset="0"/>
                <a:ea typeface="Unbounded Bold" pitchFamily="34" charset="-122"/>
                <a:cs typeface="Unbounded Bold" pitchFamily="34" charset="-120"/>
              </a:rPr>
              <a:t>Putting it together</a:t>
            </a:r>
            <a:endParaRPr lang="en-US" sz="3200" dirty="0"/>
          </a:p>
        </p:txBody>
      </p:sp>
      <p:sp>
        <p:nvSpPr>
          <p:cNvPr id="6" name="Text 3"/>
          <p:cNvSpPr/>
          <p:nvPr/>
        </p:nvSpPr>
        <p:spPr>
          <a:xfrm>
            <a:off x="4876678" y="2391470"/>
            <a:ext cx="6705432" cy="2959497"/>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000000"/>
                </a:solidFill>
                <a:latin typeface="Open Sans" pitchFamily="34" charset="0"/>
                <a:ea typeface="Open Sans" pitchFamily="34" charset="-122"/>
                <a:cs typeface="Open Sans" pitchFamily="34" charset="-120"/>
              </a:rPr>
              <a:t>Ecosystem services come from organisms and nonliving parts doing their everyday work.</a:t>
            </a:r>
            <a:endParaRPr lang="en-US" sz="1400" dirty="0"/>
          </a:p>
          <a:p>
            <a:pPr algn="l" marL="284480" indent="-284480">
              <a:lnSpc>
                <a:spcPct val="117000"/>
              </a:lnSpc>
              <a:buSzPct val="100000"/>
              <a:buChar char="•"/>
            </a:pPr>
            <a:r>
              <a:rPr lang="en-US" sz="1400" dirty="0">
                <a:solidFill>
                  <a:srgbClr val="000000"/>
                </a:solidFill>
                <a:latin typeface="Open Sans" pitchFamily="34" charset="0"/>
                <a:ea typeface="Open Sans" pitchFamily="34" charset="-122"/>
                <a:cs typeface="Open Sans" pitchFamily="34" charset="-120"/>
              </a:rPr>
              <a:t>Almond growers rent honey bees because huge one-crop orchards support few wild pollinators.</a:t>
            </a:r>
            <a:endParaRPr lang="en-US" sz="1400" dirty="0"/>
          </a:p>
          <a:p>
            <a:pPr algn="l" marL="284480" indent="-284480">
              <a:lnSpc>
                <a:spcPct val="117000"/>
              </a:lnSpc>
              <a:buSzPct val="100000"/>
              <a:buChar char="•"/>
            </a:pPr>
            <a:r>
              <a:rPr lang="en-US" sz="1400" dirty="0">
                <a:solidFill>
                  <a:srgbClr val="000000"/>
                </a:solidFill>
                <a:latin typeface="Open Sans" pitchFamily="34" charset="0"/>
                <a:ea typeface="Open Sans" pitchFamily="34" charset="-122"/>
                <a:cs typeface="Open Sans" pitchFamily="34" charset="-120"/>
              </a:rPr>
              <a:t>Biodiversity is insurance: wild relatives hold traits, such as disease resistance, that crops may need.</a:t>
            </a:r>
            <a:endParaRPr lang="en-US" sz="1400" dirty="0"/>
          </a:p>
          <a:p>
            <a:pPr algn="l" marL="284480" indent="-284480">
              <a:lnSpc>
                <a:spcPct val="117000"/>
              </a:lnSpc>
              <a:buSzPct val="100000"/>
              <a:buChar char="•"/>
            </a:pPr>
            <a:r>
              <a:rPr lang="en-US" sz="1400" dirty="0">
                <a:solidFill>
                  <a:srgbClr val="000000"/>
                </a:solidFill>
                <a:latin typeface="Open Sans" pitchFamily="34" charset="0"/>
                <a:ea typeface="Open Sans" pitchFamily="34" charset="-122"/>
                <a:cs typeface="Open Sans" pitchFamily="34" charset="-120"/>
              </a:rPr>
              <a:t>Small changes ripple: a cattle drug, fewer vultures, more dogs, more rabies.</a:t>
            </a:r>
            <a:endParaRPr lang="en-US" sz="1400" dirty="0"/>
          </a:p>
          <a:p>
            <a:pPr algn="l" marL="284480" indent="-284480">
              <a:lnSpc>
                <a:spcPct val="117000"/>
              </a:lnSpc>
              <a:buSzPct val="100000"/>
              <a:buChar char="•"/>
            </a:pPr>
            <a:r>
              <a:rPr lang="en-US" sz="1400" dirty="0">
                <a:solidFill>
                  <a:srgbClr val="000000"/>
                </a:solidFill>
                <a:latin typeface="Open Sans" pitchFamily="34" charset="0"/>
                <a:ea typeface="Open Sans" pitchFamily="34" charset="-122"/>
                <a:cs typeface="Open Sans" pitchFamily="34" charset="-120"/>
              </a:rPr>
              <a:t>Substitutes such as rented hives, filters and seawalls can work, but they cost money and do one job.</a:t>
            </a:r>
            <a:endParaRPr lang="en-US" sz="1400" dirty="0"/>
          </a:p>
          <a:p>
            <a:pPr algn="l" marL="284480" indent="-284480">
              <a:lnSpc>
                <a:spcPct val="117000"/>
              </a:lnSpc>
              <a:buSzPct val="100000"/>
              <a:buChar char="•"/>
            </a:pPr>
            <a:r>
              <a:rPr lang="en-US" sz="1400" dirty="0">
                <a:solidFill>
                  <a:srgbClr val="000000"/>
                </a:solidFill>
                <a:latin typeface="Open Sans" pitchFamily="34" charset="0"/>
                <a:ea typeface="Open Sans" pitchFamily="34" charset="-122"/>
                <a:cs typeface="Open Sans" pitchFamily="34" charset="-120"/>
              </a:rPr>
              <a:t>Good decisions compare options against precise criteria and constraints, using evidence.</a:t>
            </a:r>
            <a:endParaRPr lang="en-US" sz="1400" dirty="0"/>
          </a:p>
        </p:txBody>
      </p:sp>
      <p:sp>
        <p:nvSpPr>
          <p:cNvPr id="7" name="Text 4"/>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27</a:t>
            </a:r>
            <a:endParaRPr lang="en-US" sz="1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930460"/>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EXIT TICKET</a:t>
            </a:r>
            <a:endParaRPr lang="en-US" sz="1050" dirty="0"/>
          </a:p>
        </p:txBody>
      </p:sp>
      <p:sp>
        <p:nvSpPr>
          <p:cNvPr id="3" name="Text 1"/>
          <p:cNvSpPr/>
          <p:nvPr/>
        </p:nvSpPr>
        <p:spPr>
          <a:xfrm>
            <a:off x="609585" y="2207065"/>
            <a:ext cx="630926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Exit ticket</a:t>
            </a:r>
            <a:endParaRPr lang="en-US" sz="3200" dirty="0"/>
          </a:p>
        </p:txBody>
      </p:sp>
      <p:sp>
        <p:nvSpPr>
          <p:cNvPr id="4" name="Text 2"/>
          <p:cNvSpPr/>
          <p:nvPr/>
        </p:nvSpPr>
        <p:spPr>
          <a:xfrm>
            <a:off x="609585" y="2809180"/>
            <a:ext cx="6309262" cy="2124075"/>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Name one ecosystem service near your home and the organisms that provide it.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Explain why a Nonpareil blossom dusted only with Nonpareil pollen will not become a nut.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seawall costs $28 million to build plus $0.4 million a year. What is its 30-year cost?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Give one benefit of a restored dune that the seawall's price tag does not show.</a:t>
            </a:r>
            <a:endParaRPr lang="en-US" sz="1400" dirty="0"/>
          </a:p>
        </p:txBody>
      </p:sp>
      <p:pic>
        <p:nvPicPr>
          <p:cNvPr id="5"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28</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28</Slides>
  <Notes>28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28: The Importance of Healthy Ecosystems</dc:title>
  <dc:subject/>
  <dc:creator>Angela's Wand</dc:creator>
  <cp:lastModifiedBy/>
  <cp:revision>1</cp:revision>
  <dcterms:created xsi:type="dcterms:W3CDTF">2026-10-19T21:27:59Z</dcterms:created>
  <dcterms:modified xsi:type="dcterms:W3CDTF">2026-10-19T21:27:59Z</dcterms:modified>
</cp:coreProperties>
</file>